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5" r:id="rId2"/>
    <p:sldId id="383" r:id="rId3"/>
    <p:sldId id="384" r:id="rId4"/>
    <p:sldId id="385" r:id="rId5"/>
    <p:sldId id="289" r:id="rId6"/>
    <p:sldId id="308" r:id="rId7"/>
    <p:sldId id="331" r:id="rId8"/>
    <p:sldId id="310" r:id="rId9"/>
    <p:sldId id="363" r:id="rId10"/>
    <p:sldId id="382" r:id="rId11"/>
    <p:sldId id="320" r:id="rId12"/>
    <p:sldId id="367" r:id="rId13"/>
    <p:sldId id="374" r:id="rId14"/>
    <p:sldId id="375" r:id="rId15"/>
    <p:sldId id="376" r:id="rId16"/>
    <p:sldId id="377" r:id="rId17"/>
    <p:sldId id="378" r:id="rId18"/>
    <p:sldId id="379" r:id="rId19"/>
    <p:sldId id="380" r:id="rId20"/>
    <p:sldId id="381" r:id="rId21"/>
    <p:sldId id="371" r:id="rId22"/>
    <p:sldId id="346" r:id="rId23"/>
    <p:sldId id="362" r:id="rId24"/>
    <p:sldId id="349" r:id="rId25"/>
    <p:sldId id="351" r:id="rId26"/>
    <p:sldId id="352" r:id="rId27"/>
    <p:sldId id="353" r:id="rId28"/>
    <p:sldId id="342" r:id="rId29"/>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99FF"/>
    <a:srgbClr val="3399FF"/>
    <a:srgbClr val="DE5A00"/>
    <a:srgbClr val="79D2FF"/>
    <a:srgbClr val="66CCFF"/>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32" autoAdjust="0"/>
  </p:normalViewPr>
  <p:slideViewPr>
    <p:cSldViewPr>
      <p:cViewPr varScale="1">
        <p:scale>
          <a:sx n="99" d="100"/>
          <a:sy n="99" d="100"/>
        </p:scale>
        <p:origin x="555" y="6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52" d="100"/>
          <a:sy n="52"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4BC107-F5D6-4EC7-81E7-274B2A3F8E48}" type="doc">
      <dgm:prSet loTypeId="urn:microsoft.com/office/officeart/2005/8/layout/vList3" loCatId="list" qsTypeId="urn:microsoft.com/office/officeart/2005/8/quickstyle/simple2" qsCatId="simple" csTypeId="urn:microsoft.com/office/officeart/2005/8/colors/colorful5" csCatId="colorful" phldr="1"/>
      <dgm:spPr/>
    </dgm:pt>
    <dgm:pt modelId="{EE825830-8992-4940-9EC9-194B959046DB}">
      <dgm:prSet phldrT="[Text]"/>
      <dgm:spPr/>
      <dgm:t>
        <a:bodyPr/>
        <a:lstStyle/>
        <a:p>
          <a:pPr algn="ctr"/>
          <a:r>
            <a:rPr lang="en-US" i="1" dirty="0">
              <a:latin typeface="+mn-lt"/>
            </a:rPr>
            <a:t>Service Voters,</a:t>
          </a:r>
        </a:p>
        <a:p>
          <a:pPr algn="ctr"/>
          <a:r>
            <a:rPr lang="en-US" i="1" dirty="0">
              <a:latin typeface="+mn-lt"/>
            </a:rPr>
            <a:t> other than those who opt for proxy voting </a:t>
          </a:r>
        </a:p>
        <a:p>
          <a:pPr algn="ctr"/>
          <a:r>
            <a:rPr lang="en-US" i="1" dirty="0">
              <a:latin typeface="+mn-lt"/>
            </a:rPr>
            <a:t>(Classified Service Voters)</a:t>
          </a:r>
          <a:endParaRPr lang="en-US" dirty="0"/>
        </a:p>
      </dgm:t>
    </dgm:pt>
    <dgm:pt modelId="{EF52808E-09F2-428E-8E67-655FFE07E6A2}" type="parTrans" cxnId="{D976786C-B80C-4FB4-8DA3-FADCCD344AB9}">
      <dgm:prSet/>
      <dgm:spPr/>
      <dgm:t>
        <a:bodyPr/>
        <a:lstStyle/>
        <a:p>
          <a:endParaRPr lang="en-US"/>
        </a:p>
      </dgm:t>
    </dgm:pt>
    <dgm:pt modelId="{48EFDAF5-5ACE-4FE4-A07D-BAB7C513D302}" type="sibTrans" cxnId="{D976786C-B80C-4FB4-8DA3-FADCCD344AB9}">
      <dgm:prSet/>
      <dgm:spPr/>
      <dgm:t>
        <a:bodyPr/>
        <a:lstStyle/>
        <a:p>
          <a:endParaRPr lang="en-US"/>
        </a:p>
      </dgm:t>
    </dgm:pt>
    <dgm:pt modelId="{47672CEE-AB44-4E53-8DD9-863FAF40C6DC}">
      <dgm:prSet phldrT="[Text]"/>
      <dgm:spPr/>
      <dgm:t>
        <a:bodyPr/>
        <a:lstStyle/>
        <a:p>
          <a:pPr>
            <a:buFont typeface="Wingdings" pitchFamily="2" charset="2"/>
            <a:buChar char="v"/>
          </a:pPr>
          <a:r>
            <a:rPr lang="en-US" i="1" dirty="0">
              <a:latin typeface="+mn-lt"/>
            </a:rPr>
            <a:t>The wives of </a:t>
          </a:r>
          <a:r>
            <a:rPr lang="en-US" i="1" dirty="0" smtClean="0">
              <a:latin typeface="+mn-lt"/>
            </a:rPr>
            <a:t>service voters</a:t>
          </a:r>
          <a:endParaRPr lang="en-US" dirty="0"/>
        </a:p>
      </dgm:t>
    </dgm:pt>
    <dgm:pt modelId="{8780BE37-65C7-4D93-8687-4A884CB693C5}" type="parTrans" cxnId="{AE63BDF9-656F-4C21-9D7D-D6A3D7A76F1F}">
      <dgm:prSet/>
      <dgm:spPr/>
      <dgm:t>
        <a:bodyPr/>
        <a:lstStyle/>
        <a:p>
          <a:endParaRPr lang="en-US"/>
        </a:p>
      </dgm:t>
    </dgm:pt>
    <dgm:pt modelId="{DD330ECF-7A08-4D35-A2F7-D587FB36E3E7}" type="sibTrans" cxnId="{AE63BDF9-656F-4C21-9D7D-D6A3D7A76F1F}">
      <dgm:prSet/>
      <dgm:spPr/>
      <dgm:t>
        <a:bodyPr/>
        <a:lstStyle/>
        <a:p>
          <a:endParaRPr lang="en-US"/>
        </a:p>
      </dgm:t>
    </dgm:pt>
    <dgm:pt modelId="{CBA5A569-9B6A-47F0-9119-C0EB8A91BA51}" type="pres">
      <dgm:prSet presAssocID="{C24BC107-F5D6-4EC7-81E7-274B2A3F8E48}" presName="linearFlow" presStyleCnt="0">
        <dgm:presLayoutVars>
          <dgm:dir/>
          <dgm:resizeHandles val="exact"/>
        </dgm:presLayoutVars>
      </dgm:prSet>
      <dgm:spPr/>
    </dgm:pt>
    <dgm:pt modelId="{B8840707-18B9-416A-BA73-325D9B0EECC7}" type="pres">
      <dgm:prSet presAssocID="{EE825830-8992-4940-9EC9-194B959046DB}" presName="composite" presStyleCnt="0"/>
      <dgm:spPr/>
    </dgm:pt>
    <dgm:pt modelId="{2DB4FA25-A7A2-4074-B55B-C5E841B63A55}" type="pres">
      <dgm:prSet presAssocID="{EE825830-8992-4940-9EC9-194B959046DB}" presName="imgShp" presStyleLbl="fgImgPlace1" presStyleIdx="0" presStyleCnt="2"/>
      <dgm:spPr/>
    </dgm:pt>
    <dgm:pt modelId="{D76B50FF-A923-4D70-A2D6-40C6EB4BAA0C}" type="pres">
      <dgm:prSet presAssocID="{EE825830-8992-4940-9EC9-194B959046DB}" presName="txShp" presStyleLbl="node1" presStyleIdx="0" presStyleCnt="2" custScaleX="100136" custScaleY="95278">
        <dgm:presLayoutVars>
          <dgm:bulletEnabled val="1"/>
        </dgm:presLayoutVars>
      </dgm:prSet>
      <dgm:spPr/>
      <dgm:t>
        <a:bodyPr/>
        <a:lstStyle/>
        <a:p>
          <a:endParaRPr lang="en-IN"/>
        </a:p>
      </dgm:t>
    </dgm:pt>
    <dgm:pt modelId="{3F98ADEF-496E-4A78-BD2A-C63E16E64AD9}" type="pres">
      <dgm:prSet presAssocID="{48EFDAF5-5ACE-4FE4-A07D-BAB7C513D302}" presName="spacing" presStyleCnt="0"/>
      <dgm:spPr/>
    </dgm:pt>
    <dgm:pt modelId="{4F0C8802-4817-49A1-AA38-3B4F64C09E81}" type="pres">
      <dgm:prSet presAssocID="{47672CEE-AB44-4E53-8DD9-863FAF40C6DC}" presName="composite" presStyleCnt="0"/>
      <dgm:spPr/>
    </dgm:pt>
    <dgm:pt modelId="{75831FAD-1AB4-4043-9F03-5220A53A6C59}" type="pres">
      <dgm:prSet presAssocID="{47672CEE-AB44-4E53-8DD9-863FAF40C6DC}" presName="imgShp" presStyleLbl="fgImgPlace1" presStyleIdx="1" presStyleCnt="2"/>
      <dgm:spPr/>
    </dgm:pt>
    <dgm:pt modelId="{99EC2F2A-C0C0-4293-9BE7-7559BC7973F7}" type="pres">
      <dgm:prSet presAssocID="{47672CEE-AB44-4E53-8DD9-863FAF40C6DC}" presName="txShp" presStyleLbl="node1" presStyleIdx="1" presStyleCnt="2">
        <dgm:presLayoutVars>
          <dgm:bulletEnabled val="1"/>
        </dgm:presLayoutVars>
      </dgm:prSet>
      <dgm:spPr/>
      <dgm:t>
        <a:bodyPr/>
        <a:lstStyle/>
        <a:p>
          <a:endParaRPr lang="en-IN"/>
        </a:p>
      </dgm:t>
    </dgm:pt>
  </dgm:ptLst>
  <dgm:cxnLst>
    <dgm:cxn modelId="{352E1EB7-3C9B-4583-A60B-11C5B6255D25}" type="presOf" srcId="{47672CEE-AB44-4E53-8DD9-863FAF40C6DC}" destId="{99EC2F2A-C0C0-4293-9BE7-7559BC7973F7}" srcOrd="0" destOrd="0" presId="urn:microsoft.com/office/officeart/2005/8/layout/vList3"/>
    <dgm:cxn modelId="{35691097-0C15-46C2-A146-6D9DA7980D22}" type="presOf" srcId="{EE825830-8992-4940-9EC9-194B959046DB}" destId="{D76B50FF-A923-4D70-A2D6-40C6EB4BAA0C}" srcOrd="0" destOrd="0" presId="urn:microsoft.com/office/officeart/2005/8/layout/vList3"/>
    <dgm:cxn modelId="{FB4C1260-DDA6-4D47-BE38-E95C47561495}" type="presOf" srcId="{C24BC107-F5D6-4EC7-81E7-274B2A3F8E48}" destId="{CBA5A569-9B6A-47F0-9119-C0EB8A91BA51}" srcOrd="0" destOrd="0" presId="urn:microsoft.com/office/officeart/2005/8/layout/vList3"/>
    <dgm:cxn modelId="{AE63BDF9-656F-4C21-9D7D-D6A3D7A76F1F}" srcId="{C24BC107-F5D6-4EC7-81E7-274B2A3F8E48}" destId="{47672CEE-AB44-4E53-8DD9-863FAF40C6DC}" srcOrd="1" destOrd="0" parTransId="{8780BE37-65C7-4D93-8687-4A884CB693C5}" sibTransId="{DD330ECF-7A08-4D35-A2F7-D587FB36E3E7}"/>
    <dgm:cxn modelId="{D976786C-B80C-4FB4-8DA3-FADCCD344AB9}" srcId="{C24BC107-F5D6-4EC7-81E7-274B2A3F8E48}" destId="{EE825830-8992-4940-9EC9-194B959046DB}" srcOrd="0" destOrd="0" parTransId="{EF52808E-09F2-428E-8E67-655FFE07E6A2}" sibTransId="{48EFDAF5-5ACE-4FE4-A07D-BAB7C513D302}"/>
    <dgm:cxn modelId="{84D46B2E-262F-4491-9911-07737B69BAC8}" type="presParOf" srcId="{CBA5A569-9B6A-47F0-9119-C0EB8A91BA51}" destId="{B8840707-18B9-416A-BA73-325D9B0EECC7}" srcOrd="0" destOrd="0" presId="urn:microsoft.com/office/officeart/2005/8/layout/vList3"/>
    <dgm:cxn modelId="{02628DD9-CF76-483A-9AC8-929A6F3F5B02}" type="presParOf" srcId="{B8840707-18B9-416A-BA73-325D9B0EECC7}" destId="{2DB4FA25-A7A2-4074-B55B-C5E841B63A55}" srcOrd="0" destOrd="0" presId="urn:microsoft.com/office/officeart/2005/8/layout/vList3"/>
    <dgm:cxn modelId="{40A95025-1622-43C3-BBBB-A05649473EB5}" type="presParOf" srcId="{B8840707-18B9-416A-BA73-325D9B0EECC7}" destId="{D76B50FF-A923-4D70-A2D6-40C6EB4BAA0C}" srcOrd="1" destOrd="0" presId="urn:microsoft.com/office/officeart/2005/8/layout/vList3"/>
    <dgm:cxn modelId="{17041C7E-1782-4E9E-90C1-8EE74FE0E94B}" type="presParOf" srcId="{CBA5A569-9B6A-47F0-9119-C0EB8A91BA51}" destId="{3F98ADEF-496E-4A78-BD2A-C63E16E64AD9}" srcOrd="1" destOrd="0" presId="urn:microsoft.com/office/officeart/2005/8/layout/vList3"/>
    <dgm:cxn modelId="{152B4879-75ED-4618-BCAD-E5AF2B387C0B}" type="presParOf" srcId="{CBA5A569-9B6A-47F0-9119-C0EB8A91BA51}" destId="{4F0C8802-4817-49A1-AA38-3B4F64C09E81}" srcOrd="2" destOrd="0" presId="urn:microsoft.com/office/officeart/2005/8/layout/vList3"/>
    <dgm:cxn modelId="{2245469C-0091-47D9-9EE0-5DAFCE2D1E05}" type="presParOf" srcId="{4F0C8802-4817-49A1-AA38-3B4F64C09E81}" destId="{75831FAD-1AB4-4043-9F03-5220A53A6C59}" srcOrd="0" destOrd="0" presId="urn:microsoft.com/office/officeart/2005/8/layout/vList3"/>
    <dgm:cxn modelId="{6A28C96B-810F-4FD6-B595-F8BA52B5B089}" type="presParOf" srcId="{4F0C8802-4817-49A1-AA38-3B4F64C09E81}" destId="{99EC2F2A-C0C0-4293-9BE7-7559BC7973F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9DCA98-AE0C-4B68-BB78-47A402C872AD}"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83046E6C-747A-4855-B329-C6579CE59F5C}">
      <dgm:prSet phldrT="[Text]"/>
      <dgm:spPr/>
      <dgm:t>
        <a:bodyPr/>
        <a:lstStyle/>
        <a:p>
          <a:r>
            <a:rPr lang="en-US" dirty="0"/>
            <a:t>Returning Officer</a:t>
          </a:r>
        </a:p>
      </dgm:t>
    </dgm:pt>
    <dgm:pt modelId="{E791C83E-59F1-4332-900C-87CD138B264A}" type="parTrans" cxnId="{E590E0AE-AF8D-4295-9F1A-85ACAB38F42C}">
      <dgm:prSet/>
      <dgm:spPr/>
      <dgm:t>
        <a:bodyPr/>
        <a:lstStyle/>
        <a:p>
          <a:endParaRPr lang="en-US"/>
        </a:p>
      </dgm:t>
    </dgm:pt>
    <dgm:pt modelId="{AAAF42A0-5466-4090-8607-A22F53C77B3A}" type="sibTrans" cxnId="{E590E0AE-AF8D-4295-9F1A-85ACAB38F42C}">
      <dgm:prSet/>
      <dgm:spPr/>
      <dgm:t>
        <a:bodyPr/>
        <a:lstStyle/>
        <a:p>
          <a:endParaRPr lang="en-US"/>
        </a:p>
      </dgm:t>
    </dgm:pt>
    <dgm:pt modelId="{10593701-CF3A-4933-B42E-E412CCBCDEDC}">
      <dgm:prSet phldrT="[Text]"/>
      <dgm:spPr/>
      <dgm:t>
        <a:bodyPr/>
        <a:lstStyle/>
        <a:p>
          <a:r>
            <a:rPr lang="en-US" dirty="0"/>
            <a:t>Generate PIN </a:t>
          </a:r>
        </a:p>
      </dgm:t>
    </dgm:pt>
    <dgm:pt modelId="{F3553153-D985-4A76-9E70-878B69332A1E}" type="parTrans" cxnId="{2C81BF8D-5E0C-49A7-97FB-662E3682DBA5}">
      <dgm:prSet/>
      <dgm:spPr/>
      <dgm:t>
        <a:bodyPr/>
        <a:lstStyle/>
        <a:p>
          <a:endParaRPr lang="en-US"/>
        </a:p>
      </dgm:t>
    </dgm:pt>
    <dgm:pt modelId="{886C43D6-9A07-4C54-B1A6-C37754B12F52}" type="sibTrans" cxnId="{2C81BF8D-5E0C-49A7-97FB-662E3682DBA5}">
      <dgm:prSet/>
      <dgm:spPr/>
      <dgm:t>
        <a:bodyPr/>
        <a:lstStyle/>
        <a:p>
          <a:endParaRPr lang="en-US"/>
        </a:p>
      </dgm:t>
    </dgm:pt>
    <dgm:pt modelId="{9A381EE4-0B86-48A3-B10E-D517B53AAD30}">
      <dgm:prSet phldrT="[Text]"/>
      <dgm:spPr/>
      <dgm:t>
        <a:bodyPr/>
        <a:lstStyle/>
        <a:p>
          <a:r>
            <a:rPr lang="en-US" dirty="0"/>
            <a:t>Generate password protected ETPB</a:t>
          </a:r>
        </a:p>
      </dgm:t>
    </dgm:pt>
    <dgm:pt modelId="{61568281-78CA-4A8D-BC47-069643C45E48}" type="parTrans" cxnId="{1727F972-0D01-4C6B-B115-D385F93B2C9E}">
      <dgm:prSet/>
      <dgm:spPr/>
      <dgm:t>
        <a:bodyPr/>
        <a:lstStyle/>
        <a:p>
          <a:endParaRPr lang="en-US"/>
        </a:p>
      </dgm:t>
    </dgm:pt>
    <dgm:pt modelId="{1105DB4C-F8F1-4A00-8738-68FBE323C381}" type="sibTrans" cxnId="{1727F972-0D01-4C6B-B115-D385F93B2C9E}">
      <dgm:prSet/>
      <dgm:spPr/>
      <dgm:t>
        <a:bodyPr/>
        <a:lstStyle/>
        <a:p>
          <a:endParaRPr lang="en-US"/>
        </a:p>
      </dgm:t>
    </dgm:pt>
    <dgm:pt modelId="{E2987983-4F60-452A-B484-5C172A177E5F}">
      <dgm:prSet phldrT="[Text]"/>
      <dgm:spPr/>
      <dgm:t>
        <a:bodyPr/>
        <a:lstStyle/>
        <a:p>
          <a:r>
            <a:rPr lang="en-US" dirty="0"/>
            <a:t>Record Officer</a:t>
          </a:r>
        </a:p>
      </dgm:t>
    </dgm:pt>
    <dgm:pt modelId="{912161C8-4C20-4C60-9472-B59ABF57585B}" type="parTrans" cxnId="{908D14F3-4616-451C-9E4C-4E8E95D80A04}">
      <dgm:prSet/>
      <dgm:spPr/>
      <dgm:t>
        <a:bodyPr/>
        <a:lstStyle/>
        <a:p>
          <a:endParaRPr lang="en-US"/>
        </a:p>
      </dgm:t>
    </dgm:pt>
    <dgm:pt modelId="{9D3DD1B7-F8A1-4004-997C-2201CD5A46FF}" type="sibTrans" cxnId="{908D14F3-4616-451C-9E4C-4E8E95D80A04}">
      <dgm:prSet/>
      <dgm:spPr/>
      <dgm:t>
        <a:bodyPr/>
        <a:lstStyle/>
        <a:p>
          <a:endParaRPr lang="en-US"/>
        </a:p>
      </dgm:t>
    </dgm:pt>
    <dgm:pt modelId="{1F1D5776-E2CC-4380-A96F-BB74BDD617F2}">
      <dgm:prSet phldrT="[Text]"/>
      <dgm:spPr/>
      <dgm:t>
        <a:bodyPr/>
        <a:lstStyle/>
        <a:p>
          <a:r>
            <a:rPr lang="en-IN" dirty="0"/>
            <a:t>PIN will be e-transmitted/dispatched to the individual Service Voters </a:t>
          </a:r>
          <a:r>
            <a:rPr lang="en-US" dirty="0">
              <a:latin typeface="+mn-lt"/>
              <a:cs typeface="+mn-cs"/>
            </a:rPr>
            <a:t>using their secure network/infrastructure</a:t>
          </a:r>
          <a:endParaRPr lang="en-US" dirty="0"/>
        </a:p>
      </dgm:t>
    </dgm:pt>
    <dgm:pt modelId="{90AEE268-B7F6-4137-9025-D31A7369995F}" type="parTrans" cxnId="{FC62BD4E-BECD-4727-B623-58815AB5DDBD}">
      <dgm:prSet/>
      <dgm:spPr/>
      <dgm:t>
        <a:bodyPr/>
        <a:lstStyle/>
        <a:p>
          <a:endParaRPr lang="en-US"/>
        </a:p>
      </dgm:t>
    </dgm:pt>
    <dgm:pt modelId="{40204437-66F3-402A-A9F0-33D01C638C7C}" type="sibTrans" cxnId="{FC62BD4E-BECD-4727-B623-58815AB5DDBD}">
      <dgm:prSet/>
      <dgm:spPr/>
      <dgm:t>
        <a:bodyPr/>
        <a:lstStyle/>
        <a:p>
          <a:endParaRPr lang="en-US"/>
        </a:p>
      </dgm:t>
    </dgm:pt>
    <dgm:pt modelId="{217ACB51-9081-4986-B69F-20B42706F769}">
      <dgm:prSet phldrT="[Text]"/>
      <dgm:spPr/>
      <dgm:t>
        <a:bodyPr/>
        <a:lstStyle/>
        <a:p>
          <a:r>
            <a:rPr lang="en-US" dirty="0"/>
            <a:t>Unit Officer</a:t>
          </a:r>
        </a:p>
      </dgm:t>
    </dgm:pt>
    <dgm:pt modelId="{5F244ADE-7F11-4F4C-B36D-34243BD71259}" type="parTrans" cxnId="{D23CEB57-A5BB-42AC-99DC-2D6C9E945B8A}">
      <dgm:prSet/>
      <dgm:spPr/>
      <dgm:t>
        <a:bodyPr/>
        <a:lstStyle/>
        <a:p>
          <a:endParaRPr lang="en-US"/>
        </a:p>
      </dgm:t>
    </dgm:pt>
    <dgm:pt modelId="{57B3A7B7-9E63-4237-AD09-A1FC0835061C}" type="sibTrans" cxnId="{D23CEB57-A5BB-42AC-99DC-2D6C9E945B8A}">
      <dgm:prSet/>
      <dgm:spPr/>
      <dgm:t>
        <a:bodyPr/>
        <a:lstStyle/>
        <a:p>
          <a:endParaRPr lang="en-US"/>
        </a:p>
      </dgm:t>
    </dgm:pt>
    <dgm:pt modelId="{DA7AAEC4-31A3-4A27-933D-DBD30FF9C487}">
      <dgm:prSet phldrT="[Text]"/>
      <dgm:spPr/>
      <dgm:t>
        <a:bodyPr/>
        <a:lstStyle/>
        <a:p>
          <a:pPr algn="just"/>
          <a:r>
            <a:rPr lang="en-US" dirty="0">
              <a:latin typeface="+mn-lt"/>
              <a:cs typeface="+mn-cs"/>
            </a:rPr>
            <a:t>Download the Postal Ballots on behalf of all the associated Service Voters, in bulk. These downloaded ballots will be password protected</a:t>
          </a:r>
          <a:endParaRPr lang="en-US" dirty="0"/>
        </a:p>
      </dgm:t>
    </dgm:pt>
    <dgm:pt modelId="{2AAD1455-D0C1-4057-88D3-F9452DB77C85}" type="parTrans" cxnId="{46DCDBC2-E4EE-49DB-BBF6-6C7ED66F8DC7}">
      <dgm:prSet/>
      <dgm:spPr/>
      <dgm:t>
        <a:bodyPr/>
        <a:lstStyle/>
        <a:p>
          <a:endParaRPr lang="en-US"/>
        </a:p>
      </dgm:t>
    </dgm:pt>
    <dgm:pt modelId="{335C5EBA-EEB4-4279-B669-E9161025592D}" type="sibTrans" cxnId="{46DCDBC2-E4EE-49DB-BBF6-6C7ED66F8DC7}">
      <dgm:prSet/>
      <dgm:spPr/>
      <dgm:t>
        <a:bodyPr/>
        <a:lstStyle/>
        <a:p>
          <a:endParaRPr lang="en-US"/>
        </a:p>
      </dgm:t>
    </dgm:pt>
    <dgm:pt modelId="{73E18C62-19F1-476F-B8A7-E53B3282E2DB}">
      <dgm:prSet phldrT="[Text]"/>
      <dgm:spPr/>
      <dgm:t>
        <a:bodyPr/>
        <a:lstStyle/>
        <a:p>
          <a:pPr algn="just"/>
          <a:r>
            <a:rPr lang="en-IN" dirty="0"/>
            <a:t>e-transmit/hand deliver to the concerned service voter associated with him</a:t>
          </a:r>
          <a:endParaRPr lang="en-US" dirty="0"/>
        </a:p>
      </dgm:t>
    </dgm:pt>
    <dgm:pt modelId="{F890C1FC-05BF-461B-AFB5-F42916328BAA}" type="parTrans" cxnId="{E21C8474-7BB3-4CA5-AE63-A8B4E70220BA}">
      <dgm:prSet/>
      <dgm:spPr/>
      <dgm:t>
        <a:bodyPr/>
        <a:lstStyle/>
        <a:p>
          <a:endParaRPr lang="en-US"/>
        </a:p>
      </dgm:t>
    </dgm:pt>
    <dgm:pt modelId="{A99445D6-6343-426F-834C-7C53129E03F1}" type="sibTrans" cxnId="{E21C8474-7BB3-4CA5-AE63-A8B4E70220BA}">
      <dgm:prSet/>
      <dgm:spPr/>
      <dgm:t>
        <a:bodyPr/>
        <a:lstStyle/>
        <a:p>
          <a:endParaRPr lang="en-US"/>
        </a:p>
      </dgm:t>
    </dgm:pt>
    <dgm:pt modelId="{8E0620EF-AABB-48DF-835A-8CF5D2A65377}" type="pres">
      <dgm:prSet presAssocID="{C19DCA98-AE0C-4B68-BB78-47A402C872AD}" presName="linearFlow" presStyleCnt="0">
        <dgm:presLayoutVars>
          <dgm:dir/>
          <dgm:animLvl val="lvl"/>
          <dgm:resizeHandles val="exact"/>
        </dgm:presLayoutVars>
      </dgm:prSet>
      <dgm:spPr/>
      <dgm:t>
        <a:bodyPr/>
        <a:lstStyle/>
        <a:p>
          <a:endParaRPr lang="en-IN"/>
        </a:p>
      </dgm:t>
    </dgm:pt>
    <dgm:pt modelId="{8E96E857-85A8-4850-BCA5-C3E10B680C96}" type="pres">
      <dgm:prSet presAssocID="{83046E6C-747A-4855-B329-C6579CE59F5C}" presName="composite" presStyleCnt="0"/>
      <dgm:spPr/>
    </dgm:pt>
    <dgm:pt modelId="{0FAE75C8-2F65-461D-9E5D-132F203B18FD}" type="pres">
      <dgm:prSet presAssocID="{83046E6C-747A-4855-B329-C6579CE59F5C}" presName="parentText" presStyleLbl="alignNode1" presStyleIdx="0" presStyleCnt="3">
        <dgm:presLayoutVars>
          <dgm:chMax val="1"/>
          <dgm:bulletEnabled val="1"/>
        </dgm:presLayoutVars>
      </dgm:prSet>
      <dgm:spPr/>
      <dgm:t>
        <a:bodyPr/>
        <a:lstStyle/>
        <a:p>
          <a:endParaRPr lang="en-IN"/>
        </a:p>
      </dgm:t>
    </dgm:pt>
    <dgm:pt modelId="{423C8759-3B8A-4AD2-B636-E0F7E8B2AD79}" type="pres">
      <dgm:prSet presAssocID="{83046E6C-747A-4855-B329-C6579CE59F5C}" presName="descendantText" presStyleLbl="alignAcc1" presStyleIdx="0" presStyleCnt="3">
        <dgm:presLayoutVars>
          <dgm:bulletEnabled val="1"/>
        </dgm:presLayoutVars>
      </dgm:prSet>
      <dgm:spPr/>
      <dgm:t>
        <a:bodyPr/>
        <a:lstStyle/>
        <a:p>
          <a:endParaRPr lang="en-IN"/>
        </a:p>
      </dgm:t>
    </dgm:pt>
    <dgm:pt modelId="{45EB7D13-8273-4DD2-924C-7BEFFB0AD62C}" type="pres">
      <dgm:prSet presAssocID="{AAAF42A0-5466-4090-8607-A22F53C77B3A}" presName="sp" presStyleCnt="0"/>
      <dgm:spPr/>
    </dgm:pt>
    <dgm:pt modelId="{8203C117-841B-43C9-9CCE-E512DE6BAC96}" type="pres">
      <dgm:prSet presAssocID="{E2987983-4F60-452A-B484-5C172A177E5F}" presName="composite" presStyleCnt="0"/>
      <dgm:spPr/>
    </dgm:pt>
    <dgm:pt modelId="{5C31A468-1D83-4183-9923-25A93754E3C1}" type="pres">
      <dgm:prSet presAssocID="{E2987983-4F60-452A-B484-5C172A177E5F}" presName="parentText" presStyleLbl="alignNode1" presStyleIdx="1" presStyleCnt="3">
        <dgm:presLayoutVars>
          <dgm:chMax val="1"/>
          <dgm:bulletEnabled val="1"/>
        </dgm:presLayoutVars>
      </dgm:prSet>
      <dgm:spPr/>
      <dgm:t>
        <a:bodyPr/>
        <a:lstStyle/>
        <a:p>
          <a:endParaRPr lang="en-IN"/>
        </a:p>
      </dgm:t>
    </dgm:pt>
    <dgm:pt modelId="{C8D72500-CEA4-4E39-A598-790F660F137D}" type="pres">
      <dgm:prSet presAssocID="{E2987983-4F60-452A-B484-5C172A177E5F}" presName="descendantText" presStyleLbl="alignAcc1" presStyleIdx="1" presStyleCnt="3">
        <dgm:presLayoutVars>
          <dgm:bulletEnabled val="1"/>
        </dgm:presLayoutVars>
      </dgm:prSet>
      <dgm:spPr/>
      <dgm:t>
        <a:bodyPr/>
        <a:lstStyle/>
        <a:p>
          <a:endParaRPr lang="en-IN"/>
        </a:p>
      </dgm:t>
    </dgm:pt>
    <dgm:pt modelId="{B7CC3B04-B559-4C46-A384-8B2A5CE8ED7E}" type="pres">
      <dgm:prSet presAssocID="{9D3DD1B7-F8A1-4004-997C-2201CD5A46FF}" presName="sp" presStyleCnt="0"/>
      <dgm:spPr/>
    </dgm:pt>
    <dgm:pt modelId="{8A1C81A3-06F2-4896-B91A-1D7CF62712AB}" type="pres">
      <dgm:prSet presAssocID="{217ACB51-9081-4986-B69F-20B42706F769}" presName="composite" presStyleCnt="0"/>
      <dgm:spPr/>
    </dgm:pt>
    <dgm:pt modelId="{A03665CD-B68A-4804-80F1-D9CBA514D607}" type="pres">
      <dgm:prSet presAssocID="{217ACB51-9081-4986-B69F-20B42706F769}" presName="parentText" presStyleLbl="alignNode1" presStyleIdx="2" presStyleCnt="3">
        <dgm:presLayoutVars>
          <dgm:chMax val="1"/>
          <dgm:bulletEnabled val="1"/>
        </dgm:presLayoutVars>
      </dgm:prSet>
      <dgm:spPr/>
      <dgm:t>
        <a:bodyPr/>
        <a:lstStyle/>
        <a:p>
          <a:endParaRPr lang="en-IN"/>
        </a:p>
      </dgm:t>
    </dgm:pt>
    <dgm:pt modelId="{B1BC0D1F-27A9-4F09-9534-54FBC3C0FF09}" type="pres">
      <dgm:prSet presAssocID="{217ACB51-9081-4986-B69F-20B42706F769}" presName="descendantText" presStyleLbl="alignAcc1" presStyleIdx="2" presStyleCnt="3">
        <dgm:presLayoutVars>
          <dgm:bulletEnabled val="1"/>
        </dgm:presLayoutVars>
      </dgm:prSet>
      <dgm:spPr/>
      <dgm:t>
        <a:bodyPr/>
        <a:lstStyle/>
        <a:p>
          <a:endParaRPr lang="en-IN"/>
        </a:p>
      </dgm:t>
    </dgm:pt>
  </dgm:ptLst>
  <dgm:cxnLst>
    <dgm:cxn modelId="{E21C8474-7BB3-4CA5-AE63-A8B4E70220BA}" srcId="{217ACB51-9081-4986-B69F-20B42706F769}" destId="{73E18C62-19F1-476F-B8A7-E53B3282E2DB}" srcOrd="1" destOrd="0" parTransId="{F890C1FC-05BF-461B-AFB5-F42916328BAA}" sibTransId="{A99445D6-6343-426F-834C-7C53129E03F1}"/>
    <dgm:cxn modelId="{908D14F3-4616-451C-9E4C-4E8E95D80A04}" srcId="{C19DCA98-AE0C-4B68-BB78-47A402C872AD}" destId="{E2987983-4F60-452A-B484-5C172A177E5F}" srcOrd="1" destOrd="0" parTransId="{912161C8-4C20-4C60-9472-B59ABF57585B}" sibTransId="{9D3DD1B7-F8A1-4004-997C-2201CD5A46FF}"/>
    <dgm:cxn modelId="{9B6C0318-4865-4884-9A89-0B232A076D3D}" type="presOf" srcId="{10593701-CF3A-4933-B42E-E412CCBCDEDC}" destId="{423C8759-3B8A-4AD2-B636-E0F7E8B2AD79}" srcOrd="0" destOrd="0" presId="urn:microsoft.com/office/officeart/2005/8/layout/chevron2"/>
    <dgm:cxn modelId="{1727F972-0D01-4C6B-B115-D385F93B2C9E}" srcId="{83046E6C-747A-4855-B329-C6579CE59F5C}" destId="{9A381EE4-0B86-48A3-B10E-D517B53AAD30}" srcOrd="1" destOrd="0" parTransId="{61568281-78CA-4A8D-BC47-069643C45E48}" sibTransId="{1105DB4C-F8F1-4A00-8738-68FBE323C381}"/>
    <dgm:cxn modelId="{2C81BF8D-5E0C-49A7-97FB-662E3682DBA5}" srcId="{83046E6C-747A-4855-B329-C6579CE59F5C}" destId="{10593701-CF3A-4933-B42E-E412CCBCDEDC}" srcOrd="0" destOrd="0" parTransId="{F3553153-D985-4A76-9E70-878B69332A1E}" sibTransId="{886C43D6-9A07-4C54-B1A6-C37754B12F52}"/>
    <dgm:cxn modelId="{93D8B2AB-1A57-43FB-A232-389F02BDECE7}" type="presOf" srcId="{217ACB51-9081-4986-B69F-20B42706F769}" destId="{A03665CD-B68A-4804-80F1-D9CBA514D607}" srcOrd="0" destOrd="0" presId="urn:microsoft.com/office/officeart/2005/8/layout/chevron2"/>
    <dgm:cxn modelId="{91BC8B40-640B-43CF-B31A-D84819D9336C}" type="presOf" srcId="{73E18C62-19F1-476F-B8A7-E53B3282E2DB}" destId="{B1BC0D1F-27A9-4F09-9534-54FBC3C0FF09}" srcOrd="0" destOrd="1" presId="urn:microsoft.com/office/officeart/2005/8/layout/chevron2"/>
    <dgm:cxn modelId="{E590E0AE-AF8D-4295-9F1A-85ACAB38F42C}" srcId="{C19DCA98-AE0C-4B68-BB78-47A402C872AD}" destId="{83046E6C-747A-4855-B329-C6579CE59F5C}" srcOrd="0" destOrd="0" parTransId="{E791C83E-59F1-4332-900C-87CD138B264A}" sibTransId="{AAAF42A0-5466-4090-8607-A22F53C77B3A}"/>
    <dgm:cxn modelId="{41CE489E-AA8B-4AF5-8C40-8EC8BC641C33}" type="presOf" srcId="{83046E6C-747A-4855-B329-C6579CE59F5C}" destId="{0FAE75C8-2F65-461D-9E5D-132F203B18FD}" srcOrd="0" destOrd="0" presId="urn:microsoft.com/office/officeart/2005/8/layout/chevron2"/>
    <dgm:cxn modelId="{D4EF817A-BEE3-4939-8923-3972EE077F37}" type="presOf" srcId="{1F1D5776-E2CC-4380-A96F-BB74BDD617F2}" destId="{C8D72500-CEA4-4E39-A598-790F660F137D}" srcOrd="0" destOrd="0" presId="urn:microsoft.com/office/officeart/2005/8/layout/chevron2"/>
    <dgm:cxn modelId="{E641FF11-20EB-4CE4-AD14-570199C57948}" type="presOf" srcId="{E2987983-4F60-452A-B484-5C172A177E5F}" destId="{5C31A468-1D83-4183-9923-25A93754E3C1}" srcOrd="0" destOrd="0" presId="urn:microsoft.com/office/officeart/2005/8/layout/chevron2"/>
    <dgm:cxn modelId="{1EECD177-1855-4917-80C3-8165DD7D50B0}" type="presOf" srcId="{9A381EE4-0B86-48A3-B10E-D517B53AAD30}" destId="{423C8759-3B8A-4AD2-B636-E0F7E8B2AD79}" srcOrd="0" destOrd="1" presId="urn:microsoft.com/office/officeart/2005/8/layout/chevron2"/>
    <dgm:cxn modelId="{46DCDBC2-E4EE-49DB-BBF6-6C7ED66F8DC7}" srcId="{217ACB51-9081-4986-B69F-20B42706F769}" destId="{DA7AAEC4-31A3-4A27-933D-DBD30FF9C487}" srcOrd="0" destOrd="0" parTransId="{2AAD1455-D0C1-4057-88D3-F9452DB77C85}" sibTransId="{335C5EBA-EEB4-4279-B669-E9161025592D}"/>
    <dgm:cxn modelId="{D23CEB57-A5BB-42AC-99DC-2D6C9E945B8A}" srcId="{C19DCA98-AE0C-4B68-BB78-47A402C872AD}" destId="{217ACB51-9081-4986-B69F-20B42706F769}" srcOrd="2" destOrd="0" parTransId="{5F244ADE-7F11-4F4C-B36D-34243BD71259}" sibTransId="{57B3A7B7-9E63-4237-AD09-A1FC0835061C}"/>
    <dgm:cxn modelId="{FC62BD4E-BECD-4727-B623-58815AB5DDBD}" srcId="{E2987983-4F60-452A-B484-5C172A177E5F}" destId="{1F1D5776-E2CC-4380-A96F-BB74BDD617F2}" srcOrd="0" destOrd="0" parTransId="{90AEE268-B7F6-4137-9025-D31A7369995F}" sibTransId="{40204437-66F3-402A-A9F0-33D01C638C7C}"/>
    <dgm:cxn modelId="{3F92F8EE-69AC-4454-AC1C-6218B1CA48FA}" type="presOf" srcId="{C19DCA98-AE0C-4B68-BB78-47A402C872AD}" destId="{8E0620EF-AABB-48DF-835A-8CF5D2A65377}" srcOrd="0" destOrd="0" presId="urn:microsoft.com/office/officeart/2005/8/layout/chevron2"/>
    <dgm:cxn modelId="{6B2B1F78-F8BF-45F3-93D8-24E7EF212539}" type="presOf" srcId="{DA7AAEC4-31A3-4A27-933D-DBD30FF9C487}" destId="{B1BC0D1F-27A9-4F09-9534-54FBC3C0FF09}" srcOrd="0" destOrd="0" presId="urn:microsoft.com/office/officeart/2005/8/layout/chevron2"/>
    <dgm:cxn modelId="{08EDF328-B0DE-458D-BB2D-6D2CCD268406}" type="presParOf" srcId="{8E0620EF-AABB-48DF-835A-8CF5D2A65377}" destId="{8E96E857-85A8-4850-BCA5-C3E10B680C96}" srcOrd="0" destOrd="0" presId="urn:microsoft.com/office/officeart/2005/8/layout/chevron2"/>
    <dgm:cxn modelId="{D8515B2F-CB78-491C-AA6C-CD3D4C25C53B}" type="presParOf" srcId="{8E96E857-85A8-4850-BCA5-C3E10B680C96}" destId="{0FAE75C8-2F65-461D-9E5D-132F203B18FD}" srcOrd="0" destOrd="0" presId="urn:microsoft.com/office/officeart/2005/8/layout/chevron2"/>
    <dgm:cxn modelId="{90223EEB-7839-453B-8DF6-D1BC11CAAB10}" type="presParOf" srcId="{8E96E857-85A8-4850-BCA5-C3E10B680C96}" destId="{423C8759-3B8A-4AD2-B636-E0F7E8B2AD79}" srcOrd="1" destOrd="0" presId="urn:microsoft.com/office/officeart/2005/8/layout/chevron2"/>
    <dgm:cxn modelId="{C1565940-8333-4936-9F1B-8C9B76314987}" type="presParOf" srcId="{8E0620EF-AABB-48DF-835A-8CF5D2A65377}" destId="{45EB7D13-8273-4DD2-924C-7BEFFB0AD62C}" srcOrd="1" destOrd="0" presId="urn:microsoft.com/office/officeart/2005/8/layout/chevron2"/>
    <dgm:cxn modelId="{E800C767-EC5A-42E9-A40E-7197BB5E62FB}" type="presParOf" srcId="{8E0620EF-AABB-48DF-835A-8CF5D2A65377}" destId="{8203C117-841B-43C9-9CCE-E512DE6BAC96}" srcOrd="2" destOrd="0" presId="urn:microsoft.com/office/officeart/2005/8/layout/chevron2"/>
    <dgm:cxn modelId="{0AED5DE6-7283-4E82-84FC-FF088BC3CA18}" type="presParOf" srcId="{8203C117-841B-43C9-9CCE-E512DE6BAC96}" destId="{5C31A468-1D83-4183-9923-25A93754E3C1}" srcOrd="0" destOrd="0" presId="urn:microsoft.com/office/officeart/2005/8/layout/chevron2"/>
    <dgm:cxn modelId="{9B673237-CE02-42D1-9CB0-0E0E71BEA340}" type="presParOf" srcId="{8203C117-841B-43C9-9CCE-E512DE6BAC96}" destId="{C8D72500-CEA4-4E39-A598-790F660F137D}" srcOrd="1" destOrd="0" presId="urn:microsoft.com/office/officeart/2005/8/layout/chevron2"/>
    <dgm:cxn modelId="{91EA0B5C-CE0B-47FD-9024-1DF66C66C924}" type="presParOf" srcId="{8E0620EF-AABB-48DF-835A-8CF5D2A65377}" destId="{B7CC3B04-B559-4C46-A384-8B2A5CE8ED7E}" srcOrd="3" destOrd="0" presId="urn:microsoft.com/office/officeart/2005/8/layout/chevron2"/>
    <dgm:cxn modelId="{5DF6BEA1-88AE-4648-BCFB-46B166A15DCB}" type="presParOf" srcId="{8E0620EF-AABB-48DF-835A-8CF5D2A65377}" destId="{8A1C81A3-06F2-4896-B91A-1D7CF62712AB}" srcOrd="4" destOrd="0" presId="urn:microsoft.com/office/officeart/2005/8/layout/chevron2"/>
    <dgm:cxn modelId="{ACDC47CF-E8D7-4E41-9FBE-5F611EB33072}" type="presParOf" srcId="{8A1C81A3-06F2-4896-B91A-1D7CF62712AB}" destId="{A03665CD-B68A-4804-80F1-D9CBA514D607}" srcOrd="0" destOrd="0" presId="urn:microsoft.com/office/officeart/2005/8/layout/chevron2"/>
    <dgm:cxn modelId="{0BB34DE4-9DC6-47FD-A3C0-0530029EA968}" type="presParOf" srcId="{8A1C81A3-06F2-4896-B91A-1D7CF62712AB}" destId="{B1BC0D1F-27A9-4F09-9534-54FBC3C0FF0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6FF5FB-E537-4EC9-B769-1E25D5E409F3}" type="doc">
      <dgm:prSet loTypeId="urn:microsoft.com/office/officeart/2005/8/layout/radial3" loCatId="cycle" qsTypeId="urn:microsoft.com/office/officeart/2005/8/quickstyle/simple5" qsCatId="simple" csTypeId="urn:microsoft.com/office/officeart/2005/8/colors/colorful5" csCatId="colorful" phldr="1"/>
      <dgm:spPr/>
      <dgm:t>
        <a:bodyPr/>
        <a:lstStyle/>
        <a:p>
          <a:endParaRPr lang="en-US"/>
        </a:p>
      </dgm:t>
    </dgm:pt>
    <dgm:pt modelId="{9C13C882-CCCB-4653-A6C2-7FDF3DB9859E}">
      <dgm:prSet phldrT="[Text]" custT="1"/>
      <dgm:spPr/>
      <dgm:t>
        <a:bodyPr/>
        <a:lstStyle/>
        <a:p>
          <a:r>
            <a:rPr lang="en-US" sz="2800" dirty="0"/>
            <a:t>Pre-Counting</a:t>
          </a:r>
        </a:p>
      </dgm:t>
    </dgm:pt>
    <dgm:pt modelId="{2DCBAB9D-2371-4A37-85BB-CD217F3B24C4}" type="parTrans" cxnId="{3258B646-B836-45AA-828A-F9AA4C83201F}">
      <dgm:prSet/>
      <dgm:spPr/>
      <dgm:t>
        <a:bodyPr/>
        <a:lstStyle/>
        <a:p>
          <a:endParaRPr lang="en-US"/>
        </a:p>
      </dgm:t>
    </dgm:pt>
    <dgm:pt modelId="{7304970B-A7CD-4674-B09E-791144BD7E70}" type="sibTrans" cxnId="{3258B646-B836-45AA-828A-F9AA4C83201F}">
      <dgm:prSet/>
      <dgm:spPr/>
      <dgm:t>
        <a:bodyPr/>
        <a:lstStyle/>
        <a:p>
          <a:endParaRPr lang="en-US"/>
        </a:p>
      </dgm:t>
    </dgm:pt>
    <dgm:pt modelId="{8E26C2FD-1414-4A5B-81C6-0C8F6CEEF8E3}">
      <dgm:prSet phldrT="[Text]"/>
      <dgm:spPr/>
      <dgm:t>
        <a:bodyPr/>
        <a:lstStyle/>
        <a:p>
          <a:r>
            <a:rPr lang="en-US" dirty="0"/>
            <a:t>Scan </a:t>
          </a:r>
        </a:p>
        <a:p>
          <a:r>
            <a:rPr lang="en-US" dirty="0"/>
            <a:t>Form 13-C</a:t>
          </a:r>
        </a:p>
        <a:p>
          <a:r>
            <a:rPr lang="en-US" dirty="0"/>
            <a:t>(Outer Envelope)</a:t>
          </a:r>
        </a:p>
      </dgm:t>
    </dgm:pt>
    <dgm:pt modelId="{6D10AAC3-FD79-4DE9-BE1A-0950ACB5EF83}" type="parTrans" cxnId="{63288823-D9F4-4E1E-96FD-33E08D92B403}">
      <dgm:prSet/>
      <dgm:spPr/>
      <dgm:t>
        <a:bodyPr/>
        <a:lstStyle/>
        <a:p>
          <a:endParaRPr lang="en-US"/>
        </a:p>
      </dgm:t>
    </dgm:pt>
    <dgm:pt modelId="{3A9F389A-0A2D-4558-AC5D-7D731B657621}" type="sibTrans" cxnId="{63288823-D9F4-4E1E-96FD-33E08D92B403}">
      <dgm:prSet/>
      <dgm:spPr/>
      <dgm:t>
        <a:bodyPr/>
        <a:lstStyle/>
        <a:p>
          <a:endParaRPr lang="en-US"/>
        </a:p>
      </dgm:t>
    </dgm:pt>
    <dgm:pt modelId="{3F73D380-C2B8-4656-B16B-92B2EEDDF9E7}">
      <dgm:prSet phldrT="[Text]"/>
      <dgm:spPr/>
      <dgm:t>
        <a:bodyPr/>
        <a:lstStyle/>
        <a:p>
          <a:r>
            <a:rPr lang="en-US" dirty="0"/>
            <a:t>Scan </a:t>
          </a:r>
        </a:p>
        <a:p>
          <a:r>
            <a:rPr lang="en-US" dirty="0"/>
            <a:t>Form 13-A</a:t>
          </a:r>
        </a:p>
        <a:p>
          <a:r>
            <a:rPr lang="en-US" dirty="0"/>
            <a:t>(Declaration)</a:t>
          </a:r>
        </a:p>
        <a:p>
          <a:endParaRPr lang="en-US" dirty="0"/>
        </a:p>
      </dgm:t>
    </dgm:pt>
    <dgm:pt modelId="{4BD63506-D86C-46C2-A80F-E57370F8E937}" type="parTrans" cxnId="{BD0E0045-39AE-4452-90C2-C8F792953DD9}">
      <dgm:prSet/>
      <dgm:spPr/>
      <dgm:t>
        <a:bodyPr/>
        <a:lstStyle/>
        <a:p>
          <a:endParaRPr lang="en-US"/>
        </a:p>
      </dgm:t>
    </dgm:pt>
    <dgm:pt modelId="{09B318D6-7960-47E9-A7B1-DE466689D03A}" type="sibTrans" cxnId="{BD0E0045-39AE-4452-90C2-C8F792953DD9}">
      <dgm:prSet/>
      <dgm:spPr/>
      <dgm:t>
        <a:bodyPr/>
        <a:lstStyle/>
        <a:p>
          <a:endParaRPr lang="en-US"/>
        </a:p>
      </dgm:t>
    </dgm:pt>
    <dgm:pt modelId="{01C26238-69E7-42DE-8398-2B66B9336163}">
      <dgm:prSet phldrT="[Text]"/>
      <dgm:spPr/>
      <dgm:t>
        <a:bodyPr/>
        <a:lstStyle/>
        <a:p>
          <a:r>
            <a:rPr lang="en-US" dirty="0"/>
            <a:t>Scan </a:t>
          </a:r>
        </a:p>
        <a:p>
          <a:r>
            <a:rPr lang="en-US" dirty="0"/>
            <a:t>Form 13-B</a:t>
          </a:r>
        </a:p>
        <a:p>
          <a:r>
            <a:rPr lang="en-US" dirty="0"/>
            <a:t>(Inner Envelope)</a:t>
          </a:r>
        </a:p>
      </dgm:t>
    </dgm:pt>
    <dgm:pt modelId="{E8DCEE93-DCBA-4739-9A14-7F8DE0A2F6B4}" type="parTrans" cxnId="{EF859EE9-43EA-4597-B928-6142EB212BA0}">
      <dgm:prSet/>
      <dgm:spPr/>
      <dgm:t>
        <a:bodyPr/>
        <a:lstStyle/>
        <a:p>
          <a:endParaRPr lang="en-US"/>
        </a:p>
      </dgm:t>
    </dgm:pt>
    <dgm:pt modelId="{32E62462-1977-477A-967B-040278C92FD7}" type="sibTrans" cxnId="{EF859EE9-43EA-4597-B928-6142EB212BA0}">
      <dgm:prSet/>
      <dgm:spPr/>
      <dgm:t>
        <a:bodyPr/>
        <a:lstStyle/>
        <a:p>
          <a:endParaRPr lang="en-US"/>
        </a:p>
      </dgm:t>
    </dgm:pt>
    <dgm:pt modelId="{165AA0CB-5CD4-4776-9388-75CF1D1C8E25}" type="pres">
      <dgm:prSet presAssocID="{196FF5FB-E537-4EC9-B769-1E25D5E409F3}" presName="composite" presStyleCnt="0">
        <dgm:presLayoutVars>
          <dgm:chMax val="1"/>
          <dgm:dir/>
          <dgm:resizeHandles val="exact"/>
        </dgm:presLayoutVars>
      </dgm:prSet>
      <dgm:spPr/>
      <dgm:t>
        <a:bodyPr/>
        <a:lstStyle/>
        <a:p>
          <a:endParaRPr lang="en-IN"/>
        </a:p>
      </dgm:t>
    </dgm:pt>
    <dgm:pt modelId="{F61B0A83-F40A-4C7E-A256-6F7035AFCD21}" type="pres">
      <dgm:prSet presAssocID="{196FF5FB-E537-4EC9-B769-1E25D5E409F3}" presName="radial" presStyleCnt="0">
        <dgm:presLayoutVars>
          <dgm:animLvl val="ctr"/>
        </dgm:presLayoutVars>
      </dgm:prSet>
      <dgm:spPr/>
    </dgm:pt>
    <dgm:pt modelId="{E9E52A06-E274-47EA-81E1-B5144BD2C124}" type="pres">
      <dgm:prSet presAssocID="{9C13C882-CCCB-4653-A6C2-7FDF3DB9859E}" presName="centerShape" presStyleLbl="vennNode1" presStyleIdx="0" presStyleCnt="4" custLinFactNeighborX="2288" custLinFactNeighborY="-7664"/>
      <dgm:spPr/>
      <dgm:t>
        <a:bodyPr/>
        <a:lstStyle/>
        <a:p>
          <a:endParaRPr lang="en-IN"/>
        </a:p>
      </dgm:t>
    </dgm:pt>
    <dgm:pt modelId="{06AEE584-6D30-4B1B-AD10-C1BF7083FA44}" type="pres">
      <dgm:prSet presAssocID="{8E26C2FD-1414-4A5B-81C6-0C8F6CEEF8E3}" presName="node" presStyleLbl="vennNode1" presStyleIdx="1" presStyleCnt="4" custScaleX="171057" custScaleY="155700">
        <dgm:presLayoutVars>
          <dgm:bulletEnabled val="1"/>
        </dgm:presLayoutVars>
      </dgm:prSet>
      <dgm:spPr/>
      <dgm:t>
        <a:bodyPr/>
        <a:lstStyle/>
        <a:p>
          <a:endParaRPr lang="en-IN"/>
        </a:p>
      </dgm:t>
    </dgm:pt>
    <dgm:pt modelId="{CE313A22-9DFB-4FC5-AF85-DACB817498EF}" type="pres">
      <dgm:prSet presAssocID="{3F73D380-C2B8-4656-B16B-92B2EEDDF9E7}" presName="node" presStyleLbl="vennNode1" presStyleIdx="2" presStyleCnt="4" custScaleX="171444" custScaleY="149137" custRadScaleRad="102826" custRadScaleInc="3148">
        <dgm:presLayoutVars>
          <dgm:bulletEnabled val="1"/>
        </dgm:presLayoutVars>
      </dgm:prSet>
      <dgm:spPr/>
      <dgm:t>
        <a:bodyPr/>
        <a:lstStyle/>
        <a:p>
          <a:endParaRPr lang="en-IN"/>
        </a:p>
      </dgm:t>
    </dgm:pt>
    <dgm:pt modelId="{94AB56C6-9CDD-4F87-8202-53BCE9AE13C4}" type="pres">
      <dgm:prSet presAssocID="{01C26238-69E7-42DE-8398-2B66B9336163}" presName="node" presStyleLbl="vennNode1" presStyleIdx="3" presStyleCnt="4" custScaleX="170973" custScaleY="150893" custRadScaleRad="94572" custRadScaleInc="542">
        <dgm:presLayoutVars>
          <dgm:bulletEnabled val="1"/>
        </dgm:presLayoutVars>
      </dgm:prSet>
      <dgm:spPr/>
      <dgm:t>
        <a:bodyPr/>
        <a:lstStyle/>
        <a:p>
          <a:endParaRPr lang="en-IN"/>
        </a:p>
      </dgm:t>
    </dgm:pt>
  </dgm:ptLst>
  <dgm:cxnLst>
    <dgm:cxn modelId="{58FC6E94-488A-4329-865E-84E07DB9F185}" type="presOf" srcId="{8E26C2FD-1414-4A5B-81C6-0C8F6CEEF8E3}" destId="{06AEE584-6D30-4B1B-AD10-C1BF7083FA44}" srcOrd="0" destOrd="0" presId="urn:microsoft.com/office/officeart/2005/8/layout/radial3"/>
    <dgm:cxn modelId="{331AC2AE-C213-41F4-82F8-036D1A7D625B}" type="presOf" srcId="{9C13C882-CCCB-4653-A6C2-7FDF3DB9859E}" destId="{E9E52A06-E274-47EA-81E1-B5144BD2C124}" srcOrd="0" destOrd="0" presId="urn:microsoft.com/office/officeart/2005/8/layout/radial3"/>
    <dgm:cxn modelId="{EF859EE9-43EA-4597-B928-6142EB212BA0}" srcId="{9C13C882-CCCB-4653-A6C2-7FDF3DB9859E}" destId="{01C26238-69E7-42DE-8398-2B66B9336163}" srcOrd="2" destOrd="0" parTransId="{E8DCEE93-DCBA-4739-9A14-7F8DE0A2F6B4}" sibTransId="{32E62462-1977-477A-967B-040278C92FD7}"/>
    <dgm:cxn modelId="{3258B646-B836-45AA-828A-F9AA4C83201F}" srcId="{196FF5FB-E537-4EC9-B769-1E25D5E409F3}" destId="{9C13C882-CCCB-4653-A6C2-7FDF3DB9859E}" srcOrd="0" destOrd="0" parTransId="{2DCBAB9D-2371-4A37-85BB-CD217F3B24C4}" sibTransId="{7304970B-A7CD-4674-B09E-791144BD7E70}"/>
    <dgm:cxn modelId="{86532105-87F6-45E4-94A2-B27BC5EEDC16}" type="presOf" srcId="{3F73D380-C2B8-4656-B16B-92B2EEDDF9E7}" destId="{CE313A22-9DFB-4FC5-AF85-DACB817498EF}" srcOrd="0" destOrd="0" presId="urn:microsoft.com/office/officeart/2005/8/layout/radial3"/>
    <dgm:cxn modelId="{63288823-D9F4-4E1E-96FD-33E08D92B403}" srcId="{9C13C882-CCCB-4653-A6C2-7FDF3DB9859E}" destId="{8E26C2FD-1414-4A5B-81C6-0C8F6CEEF8E3}" srcOrd="0" destOrd="0" parTransId="{6D10AAC3-FD79-4DE9-BE1A-0950ACB5EF83}" sibTransId="{3A9F389A-0A2D-4558-AC5D-7D731B657621}"/>
    <dgm:cxn modelId="{23CE7C7F-3ABA-4CA7-9EF2-E544C5C4B7D0}" type="presOf" srcId="{196FF5FB-E537-4EC9-B769-1E25D5E409F3}" destId="{165AA0CB-5CD4-4776-9388-75CF1D1C8E25}" srcOrd="0" destOrd="0" presId="urn:microsoft.com/office/officeart/2005/8/layout/radial3"/>
    <dgm:cxn modelId="{BD0E0045-39AE-4452-90C2-C8F792953DD9}" srcId="{9C13C882-CCCB-4653-A6C2-7FDF3DB9859E}" destId="{3F73D380-C2B8-4656-B16B-92B2EEDDF9E7}" srcOrd="1" destOrd="0" parTransId="{4BD63506-D86C-46C2-A80F-E57370F8E937}" sibTransId="{09B318D6-7960-47E9-A7B1-DE466689D03A}"/>
    <dgm:cxn modelId="{9E9B3237-9FF5-46B4-AE13-D141D1D9C926}" type="presOf" srcId="{01C26238-69E7-42DE-8398-2B66B9336163}" destId="{94AB56C6-9CDD-4F87-8202-53BCE9AE13C4}" srcOrd="0" destOrd="0" presId="urn:microsoft.com/office/officeart/2005/8/layout/radial3"/>
    <dgm:cxn modelId="{B97C3B90-4A46-4E9F-B22C-AA979DA22789}" type="presParOf" srcId="{165AA0CB-5CD4-4776-9388-75CF1D1C8E25}" destId="{F61B0A83-F40A-4C7E-A256-6F7035AFCD21}" srcOrd="0" destOrd="0" presId="urn:microsoft.com/office/officeart/2005/8/layout/radial3"/>
    <dgm:cxn modelId="{247A6893-C6C5-4F35-B92E-58CD4A268318}" type="presParOf" srcId="{F61B0A83-F40A-4C7E-A256-6F7035AFCD21}" destId="{E9E52A06-E274-47EA-81E1-B5144BD2C124}" srcOrd="0" destOrd="0" presId="urn:microsoft.com/office/officeart/2005/8/layout/radial3"/>
    <dgm:cxn modelId="{AA2CAEF6-6F2F-42DA-9AE3-BBF20728E138}" type="presParOf" srcId="{F61B0A83-F40A-4C7E-A256-6F7035AFCD21}" destId="{06AEE584-6D30-4B1B-AD10-C1BF7083FA44}" srcOrd="1" destOrd="0" presId="urn:microsoft.com/office/officeart/2005/8/layout/radial3"/>
    <dgm:cxn modelId="{3E98EC3E-F878-4CAB-8C32-E36B6B0E4AF7}" type="presParOf" srcId="{F61B0A83-F40A-4C7E-A256-6F7035AFCD21}" destId="{CE313A22-9DFB-4FC5-AF85-DACB817498EF}" srcOrd="2" destOrd="0" presId="urn:microsoft.com/office/officeart/2005/8/layout/radial3"/>
    <dgm:cxn modelId="{244AAC9A-00E2-4835-BD14-3941E40409CB}" type="presParOf" srcId="{F61B0A83-F40A-4C7E-A256-6F7035AFCD21}" destId="{94AB56C6-9CDD-4F87-8202-53BCE9AE13C4}"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6FF5FB-E537-4EC9-B769-1E25D5E409F3}" type="doc">
      <dgm:prSet loTypeId="urn:microsoft.com/office/officeart/2005/8/layout/radial3" loCatId="cycle" qsTypeId="urn:microsoft.com/office/officeart/2005/8/quickstyle/simple2" qsCatId="simple" csTypeId="urn:microsoft.com/office/officeart/2005/8/colors/colorful5" csCatId="colorful" phldr="1"/>
      <dgm:spPr/>
      <dgm:t>
        <a:bodyPr/>
        <a:lstStyle/>
        <a:p>
          <a:endParaRPr lang="en-US"/>
        </a:p>
      </dgm:t>
    </dgm:pt>
    <dgm:pt modelId="{9C13C882-CCCB-4653-A6C2-7FDF3DB9859E}">
      <dgm:prSet phldrT="[Text]" custT="1"/>
      <dgm:spPr/>
      <dgm:t>
        <a:bodyPr/>
        <a:lstStyle/>
        <a:p>
          <a:r>
            <a:rPr lang="en-US" sz="2800" dirty="0"/>
            <a:t>Pre-Counting</a:t>
          </a:r>
        </a:p>
      </dgm:t>
    </dgm:pt>
    <dgm:pt modelId="{2DCBAB9D-2371-4A37-85BB-CD217F3B24C4}" type="parTrans" cxnId="{3258B646-B836-45AA-828A-F9AA4C83201F}">
      <dgm:prSet/>
      <dgm:spPr/>
      <dgm:t>
        <a:bodyPr/>
        <a:lstStyle/>
        <a:p>
          <a:endParaRPr lang="en-US"/>
        </a:p>
      </dgm:t>
    </dgm:pt>
    <dgm:pt modelId="{7304970B-A7CD-4674-B09E-791144BD7E70}" type="sibTrans" cxnId="{3258B646-B836-45AA-828A-F9AA4C83201F}">
      <dgm:prSet/>
      <dgm:spPr/>
      <dgm:t>
        <a:bodyPr/>
        <a:lstStyle/>
        <a:p>
          <a:endParaRPr lang="en-US"/>
        </a:p>
      </dgm:t>
    </dgm:pt>
    <dgm:pt modelId="{8E26C2FD-1414-4A5B-81C6-0C8F6CEEF8E3}">
      <dgm:prSet phldrT="[Text]"/>
      <dgm:spPr/>
      <dgm:t>
        <a:bodyPr/>
        <a:lstStyle/>
        <a:p>
          <a:r>
            <a:rPr lang="en-US" dirty="0"/>
            <a:t>Scan Vote (Marked Postal Ballot)</a:t>
          </a:r>
        </a:p>
      </dgm:t>
    </dgm:pt>
    <dgm:pt modelId="{6D10AAC3-FD79-4DE9-BE1A-0950ACB5EF83}" type="parTrans" cxnId="{63288823-D9F4-4E1E-96FD-33E08D92B403}">
      <dgm:prSet/>
      <dgm:spPr/>
      <dgm:t>
        <a:bodyPr/>
        <a:lstStyle/>
        <a:p>
          <a:endParaRPr lang="en-US"/>
        </a:p>
      </dgm:t>
    </dgm:pt>
    <dgm:pt modelId="{3A9F389A-0A2D-4558-AC5D-7D731B657621}" type="sibTrans" cxnId="{63288823-D9F4-4E1E-96FD-33E08D92B403}">
      <dgm:prSet/>
      <dgm:spPr/>
      <dgm:t>
        <a:bodyPr/>
        <a:lstStyle/>
        <a:p>
          <a:endParaRPr lang="en-US"/>
        </a:p>
      </dgm:t>
    </dgm:pt>
    <dgm:pt modelId="{3F73D380-C2B8-4656-B16B-92B2EEDDF9E7}">
      <dgm:prSet phldrT="[Text]"/>
      <dgm:spPr/>
      <dgm:t>
        <a:bodyPr/>
        <a:lstStyle/>
        <a:p>
          <a:r>
            <a:rPr lang="en-US" dirty="0"/>
            <a:t>Forward Valid Votes for Counting</a:t>
          </a:r>
        </a:p>
      </dgm:t>
    </dgm:pt>
    <dgm:pt modelId="{4BD63506-D86C-46C2-A80F-E57370F8E937}" type="parTrans" cxnId="{BD0E0045-39AE-4452-90C2-C8F792953DD9}">
      <dgm:prSet/>
      <dgm:spPr/>
      <dgm:t>
        <a:bodyPr/>
        <a:lstStyle/>
        <a:p>
          <a:endParaRPr lang="en-US"/>
        </a:p>
      </dgm:t>
    </dgm:pt>
    <dgm:pt modelId="{09B318D6-7960-47E9-A7B1-DE466689D03A}" type="sibTrans" cxnId="{BD0E0045-39AE-4452-90C2-C8F792953DD9}">
      <dgm:prSet/>
      <dgm:spPr/>
      <dgm:t>
        <a:bodyPr/>
        <a:lstStyle/>
        <a:p>
          <a:endParaRPr lang="en-US"/>
        </a:p>
      </dgm:t>
    </dgm:pt>
    <dgm:pt modelId="{165AA0CB-5CD4-4776-9388-75CF1D1C8E25}" type="pres">
      <dgm:prSet presAssocID="{196FF5FB-E537-4EC9-B769-1E25D5E409F3}" presName="composite" presStyleCnt="0">
        <dgm:presLayoutVars>
          <dgm:chMax val="1"/>
          <dgm:dir/>
          <dgm:resizeHandles val="exact"/>
        </dgm:presLayoutVars>
      </dgm:prSet>
      <dgm:spPr/>
      <dgm:t>
        <a:bodyPr/>
        <a:lstStyle/>
        <a:p>
          <a:endParaRPr lang="en-IN"/>
        </a:p>
      </dgm:t>
    </dgm:pt>
    <dgm:pt modelId="{F61B0A83-F40A-4C7E-A256-6F7035AFCD21}" type="pres">
      <dgm:prSet presAssocID="{196FF5FB-E537-4EC9-B769-1E25D5E409F3}" presName="radial" presStyleCnt="0">
        <dgm:presLayoutVars>
          <dgm:animLvl val="ctr"/>
        </dgm:presLayoutVars>
      </dgm:prSet>
      <dgm:spPr/>
    </dgm:pt>
    <dgm:pt modelId="{E9E52A06-E274-47EA-81E1-B5144BD2C124}" type="pres">
      <dgm:prSet presAssocID="{9C13C882-CCCB-4653-A6C2-7FDF3DB9859E}" presName="centerShape" presStyleLbl="vennNode1" presStyleIdx="0" presStyleCnt="3" custScaleX="117289"/>
      <dgm:spPr/>
      <dgm:t>
        <a:bodyPr/>
        <a:lstStyle/>
        <a:p>
          <a:endParaRPr lang="en-IN"/>
        </a:p>
      </dgm:t>
    </dgm:pt>
    <dgm:pt modelId="{06AEE584-6D30-4B1B-AD10-C1BF7083FA44}" type="pres">
      <dgm:prSet presAssocID="{8E26C2FD-1414-4A5B-81C6-0C8F6CEEF8E3}" presName="node" presStyleLbl="vennNode1" presStyleIdx="1" presStyleCnt="3" custScaleX="213051" custScaleY="159120">
        <dgm:presLayoutVars>
          <dgm:bulletEnabled val="1"/>
        </dgm:presLayoutVars>
      </dgm:prSet>
      <dgm:spPr/>
      <dgm:t>
        <a:bodyPr/>
        <a:lstStyle/>
        <a:p>
          <a:endParaRPr lang="en-IN"/>
        </a:p>
      </dgm:t>
    </dgm:pt>
    <dgm:pt modelId="{CE313A22-9DFB-4FC5-AF85-DACB817498EF}" type="pres">
      <dgm:prSet presAssocID="{3F73D380-C2B8-4656-B16B-92B2EEDDF9E7}" presName="node" presStyleLbl="vennNode1" presStyleIdx="2" presStyleCnt="3" custScaleX="213051" custScaleY="162774" custRadScaleRad="110727" custRadScaleInc="-698">
        <dgm:presLayoutVars>
          <dgm:bulletEnabled val="1"/>
        </dgm:presLayoutVars>
      </dgm:prSet>
      <dgm:spPr/>
      <dgm:t>
        <a:bodyPr/>
        <a:lstStyle/>
        <a:p>
          <a:endParaRPr lang="en-IN"/>
        </a:p>
      </dgm:t>
    </dgm:pt>
  </dgm:ptLst>
  <dgm:cxnLst>
    <dgm:cxn modelId="{3258B646-B836-45AA-828A-F9AA4C83201F}" srcId="{196FF5FB-E537-4EC9-B769-1E25D5E409F3}" destId="{9C13C882-CCCB-4653-A6C2-7FDF3DB9859E}" srcOrd="0" destOrd="0" parTransId="{2DCBAB9D-2371-4A37-85BB-CD217F3B24C4}" sibTransId="{7304970B-A7CD-4674-B09E-791144BD7E70}"/>
    <dgm:cxn modelId="{63288823-D9F4-4E1E-96FD-33E08D92B403}" srcId="{9C13C882-CCCB-4653-A6C2-7FDF3DB9859E}" destId="{8E26C2FD-1414-4A5B-81C6-0C8F6CEEF8E3}" srcOrd="0" destOrd="0" parTransId="{6D10AAC3-FD79-4DE9-BE1A-0950ACB5EF83}" sibTransId="{3A9F389A-0A2D-4558-AC5D-7D731B657621}"/>
    <dgm:cxn modelId="{331AC2AE-C213-41F4-82F8-036D1A7D625B}" type="presOf" srcId="{9C13C882-CCCB-4653-A6C2-7FDF3DB9859E}" destId="{E9E52A06-E274-47EA-81E1-B5144BD2C124}" srcOrd="0" destOrd="0" presId="urn:microsoft.com/office/officeart/2005/8/layout/radial3"/>
    <dgm:cxn modelId="{86532105-87F6-45E4-94A2-B27BC5EEDC16}" type="presOf" srcId="{3F73D380-C2B8-4656-B16B-92B2EEDDF9E7}" destId="{CE313A22-9DFB-4FC5-AF85-DACB817498EF}" srcOrd="0" destOrd="0" presId="urn:microsoft.com/office/officeart/2005/8/layout/radial3"/>
    <dgm:cxn modelId="{58FC6E94-488A-4329-865E-84E07DB9F185}" type="presOf" srcId="{8E26C2FD-1414-4A5B-81C6-0C8F6CEEF8E3}" destId="{06AEE584-6D30-4B1B-AD10-C1BF7083FA44}" srcOrd="0" destOrd="0" presId="urn:microsoft.com/office/officeart/2005/8/layout/radial3"/>
    <dgm:cxn modelId="{BD0E0045-39AE-4452-90C2-C8F792953DD9}" srcId="{9C13C882-CCCB-4653-A6C2-7FDF3DB9859E}" destId="{3F73D380-C2B8-4656-B16B-92B2EEDDF9E7}" srcOrd="1" destOrd="0" parTransId="{4BD63506-D86C-46C2-A80F-E57370F8E937}" sibTransId="{09B318D6-7960-47E9-A7B1-DE466689D03A}"/>
    <dgm:cxn modelId="{23CE7C7F-3ABA-4CA7-9EF2-E544C5C4B7D0}" type="presOf" srcId="{196FF5FB-E537-4EC9-B769-1E25D5E409F3}" destId="{165AA0CB-5CD4-4776-9388-75CF1D1C8E25}" srcOrd="0" destOrd="0" presId="urn:microsoft.com/office/officeart/2005/8/layout/radial3"/>
    <dgm:cxn modelId="{B97C3B90-4A46-4E9F-B22C-AA979DA22789}" type="presParOf" srcId="{165AA0CB-5CD4-4776-9388-75CF1D1C8E25}" destId="{F61B0A83-F40A-4C7E-A256-6F7035AFCD21}" srcOrd="0" destOrd="0" presId="urn:microsoft.com/office/officeart/2005/8/layout/radial3"/>
    <dgm:cxn modelId="{247A6893-C6C5-4F35-B92E-58CD4A268318}" type="presParOf" srcId="{F61B0A83-F40A-4C7E-A256-6F7035AFCD21}" destId="{E9E52A06-E274-47EA-81E1-B5144BD2C124}" srcOrd="0" destOrd="0" presId="urn:microsoft.com/office/officeart/2005/8/layout/radial3"/>
    <dgm:cxn modelId="{AA2CAEF6-6F2F-42DA-9AE3-BBF20728E138}" type="presParOf" srcId="{F61B0A83-F40A-4C7E-A256-6F7035AFCD21}" destId="{06AEE584-6D30-4B1B-AD10-C1BF7083FA44}" srcOrd="1" destOrd="0" presId="urn:microsoft.com/office/officeart/2005/8/layout/radial3"/>
    <dgm:cxn modelId="{3E98EC3E-F878-4CAB-8C32-E36B6B0E4AF7}" type="presParOf" srcId="{F61B0A83-F40A-4C7E-A256-6F7035AFCD21}" destId="{CE313A22-9DFB-4FC5-AF85-DACB817498EF}" srcOrd="2"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B50FF-A923-4D70-A2D6-40C6EB4BAA0C}">
      <dsp:nvSpPr>
        <dsp:cNvPr id="0" name=""/>
        <dsp:cNvSpPr/>
      </dsp:nvSpPr>
      <dsp:spPr>
        <a:xfrm rot="10800000">
          <a:off x="1980004" y="50197"/>
          <a:ext cx="5860691" cy="1950491"/>
        </a:xfrm>
        <a:prstGeom prst="homePlat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02740" tIns="99060" rIns="184912" bIns="99060" numCol="1" spcCol="1270" anchor="ctr" anchorCtr="0">
          <a:noAutofit/>
        </a:bodyPr>
        <a:lstStyle/>
        <a:p>
          <a:pPr lvl="0" algn="ctr" defTabSz="1155700">
            <a:lnSpc>
              <a:spcPct val="90000"/>
            </a:lnSpc>
            <a:spcBef>
              <a:spcPct val="0"/>
            </a:spcBef>
            <a:spcAft>
              <a:spcPct val="35000"/>
            </a:spcAft>
          </a:pPr>
          <a:r>
            <a:rPr lang="en-US" sz="2600" i="1" kern="1200" dirty="0">
              <a:latin typeface="+mn-lt"/>
            </a:rPr>
            <a:t>Service Voters,</a:t>
          </a:r>
        </a:p>
        <a:p>
          <a:pPr lvl="0" algn="ctr" defTabSz="1155700">
            <a:lnSpc>
              <a:spcPct val="90000"/>
            </a:lnSpc>
            <a:spcBef>
              <a:spcPct val="0"/>
            </a:spcBef>
            <a:spcAft>
              <a:spcPct val="35000"/>
            </a:spcAft>
          </a:pPr>
          <a:r>
            <a:rPr lang="en-US" sz="2600" i="1" kern="1200" dirty="0">
              <a:latin typeface="+mn-lt"/>
            </a:rPr>
            <a:t> other than those who opt for proxy voting </a:t>
          </a:r>
        </a:p>
        <a:p>
          <a:pPr lvl="0" algn="ctr" defTabSz="1155700">
            <a:lnSpc>
              <a:spcPct val="90000"/>
            </a:lnSpc>
            <a:spcBef>
              <a:spcPct val="0"/>
            </a:spcBef>
            <a:spcAft>
              <a:spcPct val="35000"/>
            </a:spcAft>
          </a:pPr>
          <a:r>
            <a:rPr lang="en-US" sz="2600" i="1" kern="1200" dirty="0">
              <a:latin typeface="+mn-lt"/>
            </a:rPr>
            <a:t>(Classified Service Voters)</a:t>
          </a:r>
          <a:endParaRPr lang="en-US" sz="2600" kern="1200" dirty="0"/>
        </a:p>
      </dsp:txBody>
      <dsp:txXfrm rot="10800000">
        <a:off x="2467627" y="50197"/>
        <a:ext cx="5373068" cy="1950491"/>
      </dsp:txXfrm>
    </dsp:sp>
    <dsp:sp modelId="{2DB4FA25-A7A2-4074-B55B-C5E841B63A55}">
      <dsp:nvSpPr>
        <dsp:cNvPr id="0" name=""/>
        <dsp:cNvSpPr/>
      </dsp:nvSpPr>
      <dsp:spPr>
        <a:xfrm>
          <a:off x="960404" y="1863"/>
          <a:ext cx="2047158" cy="2047158"/>
        </a:xfrm>
        <a:prstGeom prst="ellipse">
          <a:avLst/>
        </a:prstGeom>
        <a:solidFill>
          <a:schemeClr val="accent5">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9EC2F2A-C0C0-4293-9BE7-7559BC7973F7}">
      <dsp:nvSpPr>
        <dsp:cNvPr id="0" name=""/>
        <dsp:cNvSpPr/>
      </dsp:nvSpPr>
      <dsp:spPr>
        <a:xfrm rot="10800000">
          <a:off x="1985973" y="2660114"/>
          <a:ext cx="5852731" cy="2047158"/>
        </a:xfrm>
        <a:prstGeom prst="homePlate">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02740" tIns="99060" rIns="184912" bIns="99060" numCol="1" spcCol="1270" anchor="ctr" anchorCtr="0">
          <a:noAutofit/>
        </a:bodyPr>
        <a:lstStyle/>
        <a:p>
          <a:pPr lvl="0" algn="ctr" defTabSz="1155700">
            <a:lnSpc>
              <a:spcPct val="90000"/>
            </a:lnSpc>
            <a:spcBef>
              <a:spcPct val="0"/>
            </a:spcBef>
            <a:spcAft>
              <a:spcPct val="35000"/>
            </a:spcAft>
            <a:buFont typeface="Wingdings" pitchFamily="2" charset="2"/>
            <a:buChar char="v"/>
          </a:pPr>
          <a:r>
            <a:rPr lang="en-US" sz="2600" i="1" kern="1200" dirty="0">
              <a:latin typeface="+mn-lt"/>
            </a:rPr>
            <a:t>The wives of </a:t>
          </a:r>
          <a:r>
            <a:rPr lang="en-US" sz="2600" i="1" kern="1200" dirty="0" smtClean="0">
              <a:latin typeface="+mn-lt"/>
            </a:rPr>
            <a:t>service voters</a:t>
          </a:r>
          <a:endParaRPr lang="en-US" sz="2600" kern="1200" dirty="0"/>
        </a:p>
      </dsp:txBody>
      <dsp:txXfrm rot="10800000">
        <a:off x="2497762" y="2660114"/>
        <a:ext cx="5340942" cy="2047158"/>
      </dsp:txXfrm>
    </dsp:sp>
    <dsp:sp modelId="{75831FAD-1AB4-4043-9F03-5220A53A6C59}">
      <dsp:nvSpPr>
        <dsp:cNvPr id="0" name=""/>
        <dsp:cNvSpPr/>
      </dsp:nvSpPr>
      <dsp:spPr>
        <a:xfrm>
          <a:off x="962394" y="2660114"/>
          <a:ext cx="2047158" cy="2047158"/>
        </a:xfrm>
        <a:prstGeom prst="ellipse">
          <a:avLst/>
        </a:prstGeom>
        <a:solidFill>
          <a:schemeClr val="accent5">
            <a:tint val="50000"/>
            <a:hueOff val="-10682366"/>
            <a:satOff val="47617"/>
            <a:lumOff val="420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E75C8-2F65-461D-9E5D-132F203B18FD}">
      <dsp:nvSpPr>
        <dsp:cNvPr id="0" name=""/>
        <dsp:cNvSpPr/>
      </dsp:nvSpPr>
      <dsp:spPr>
        <a:xfrm rot="5400000">
          <a:off x="-310982" y="311497"/>
          <a:ext cx="2073214" cy="1451249"/>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Returning Officer</a:t>
          </a:r>
        </a:p>
      </dsp:txBody>
      <dsp:txXfrm rot="-5400000">
        <a:off x="1" y="726140"/>
        <a:ext cx="1451249" cy="621965"/>
      </dsp:txXfrm>
    </dsp:sp>
    <dsp:sp modelId="{423C8759-3B8A-4AD2-B636-E0F7E8B2AD79}">
      <dsp:nvSpPr>
        <dsp:cNvPr id="0" name=""/>
        <dsp:cNvSpPr/>
      </dsp:nvSpPr>
      <dsp:spPr>
        <a:xfrm rot="5400000">
          <a:off x="4457910" y="-3006145"/>
          <a:ext cx="1347589" cy="7360911"/>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Generate PIN </a:t>
          </a:r>
        </a:p>
        <a:p>
          <a:pPr marL="171450" lvl="1" indent="-171450" algn="l" defTabSz="844550">
            <a:lnSpc>
              <a:spcPct val="90000"/>
            </a:lnSpc>
            <a:spcBef>
              <a:spcPct val="0"/>
            </a:spcBef>
            <a:spcAft>
              <a:spcPct val="15000"/>
            </a:spcAft>
            <a:buChar char="••"/>
          </a:pPr>
          <a:r>
            <a:rPr lang="en-US" sz="1900" kern="1200" dirty="0"/>
            <a:t>Generate password protected ETPB</a:t>
          </a:r>
        </a:p>
      </dsp:txBody>
      <dsp:txXfrm rot="-5400000">
        <a:off x="1451249" y="66300"/>
        <a:ext cx="7295127" cy="1216021"/>
      </dsp:txXfrm>
    </dsp:sp>
    <dsp:sp modelId="{5C31A468-1D83-4183-9923-25A93754E3C1}">
      <dsp:nvSpPr>
        <dsp:cNvPr id="0" name=""/>
        <dsp:cNvSpPr/>
      </dsp:nvSpPr>
      <dsp:spPr>
        <a:xfrm rot="5400000">
          <a:off x="-310982" y="2194555"/>
          <a:ext cx="2073214" cy="1451249"/>
        </a:xfrm>
        <a:prstGeom prst="chevron">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Record Officer</a:t>
          </a:r>
        </a:p>
      </dsp:txBody>
      <dsp:txXfrm rot="-5400000">
        <a:off x="1" y="2609198"/>
        <a:ext cx="1451249" cy="621965"/>
      </dsp:txXfrm>
    </dsp:sp>
    <dsp:sp modelId="{C8D72500-CEA4-4E39-A598-790F660F137D}">
      <dsp:nvSpPr>
        <dsp:cNvPr id="0" name=""/>
        <dsp:cNvSpPr/>
      </dsp:nvSpPr>
      <dsp:spPr>
        <a:xfrm rot="5400000">
          <a:off x="4457910" y="-1123087"/>
          <a:ext cx="1347589" cy="7360911"/>
        </a:xfrm>
        <a:prstGeom prst="round2Same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IN" sz="1900" kern="1200" dirty="0"/>
            <a:t>PIN will be e-transmitted/dispatched to the individual Service Voters </a:t>
          </a:r>
          <a:r>
            <a:rPr lang="en-US" sz="1900" kern="1200" dirty="0">
              <a:latin typeface="+mn-lt"/>
              <a:cs typeface="+mn-cs"/>
            </a:rPr>
            <a:t>using their secure network/infrastructure</a:t>
          </a:r>
          <a:endParaRPr lang="en-US" sz="1900" kern="1200" dirty="0"/>
        </a:p>
      </dsp:txBody>
      <dsp:txXfrm rot="-5400000">
        <a:off x="1451249" y="1949358"/>
        <a:ext cx="7295127" cy="1216021"/>
      </dsp:txXfrm>
    </dsp:sp>
    <dsp:sp modelId="{A03665CD-B68A-4804-80F1-D9CBA514D607}">
      <dsp:nvSpPr>
        <dsp:cNvPr id="0" name=""/>
        <dsp:cNvSpPr/>
      </dsp:nvSpPr>
      <dsp:spPr>
        <a:xfrm rot="5400000">
          <a:off x="-310982" y="4077613"/>
          <a:ext cx="2073214" cy="1451249"/>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Unit Officer</a:t>
          </a:r>
        </a:p>
      </dsp:txBody>
      <dsp:txXfrm rot="-5400000">
        <a:off x="1" y="4492256"/>
        <a:ext cx="1451249" cy="621965"/>
      </dsp:txXfrm>
    </dsp:sp>
    <dsp:sp modelId="{B1BC0D1F-27A9-4F09-9534-54FBC3C0FF09}">
      <dsp:nvSpPr>
        <dsp:cNvPr id="0" name=""/>
        <dsp:cNvSpPr/>
      </dsp:nvSpPr>
      <dsp:spPr>
        <a:xfrm rot="5400000">
          <a:off x="4457910" y="759970"/>
          <a:ext cx="1347589" cy="7360911"/>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r>
            <a:rPr lang="en-US" sz="1900" kern="1200" dirty="0">
              <a:latin typeface="+mn-lt"/>
              <a:cs typeface="+mn-cs"/>
            </a:rPr>
            <a:t>Download the Postal Ballots on behalf of all the associated Service Voters, in bulk. These downloaded ballots will be password protected</a:t>
          </a:r>
          <a:endParaRPr lang="en-US" sz="1900" kern="1200" dirty="0"/>
        </a:p>
        <a:p>
          <a:pPr marL="171450" lvl="1" indent="-171450" algn="just" defTabSz="844550">
            <a:lnSpc>
              <a:spcPct val="90000"/>
            </a:lnSpc>
            <a:spcBef>
              <a:spcPct val="0"/>
            </a:spcBef>
            <a:spcAft>
              <a:spcPct val="15000"/>
            </a:spcAft>
            <a:buChar char="••"/>
          </a:pPr>
          <a:r>
            <a:rPr lang="en-IN" sz="1900" kern="1200" dirty="0"/>
            <a:t>e-transmit/hand deliver to the concerned service voter associated with him</a:t>
          </a:r>
          <a:endParaRPr lang="en-US" sz="1900" kern="1200" dirty="0"/>
        </a:p>
      </dsp:txBody>
      <dsp:txXfrm rot="-5400000">
        <a:off x="1451249" y="3832415"/>
        <a:ext cx="7295127" cy="12160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52A06-E274-47EA-81E1-B5144BD2C124}">
      <dsp:nvSpPr>
        <dsp:cNvPr id="0" name=""/>
        <dsp:cNvSpPr/>
      </dsp:nvSpPr>
      <dsp:spPr>
        <a:xfrm>
          <a:off x="1947839" y="1185559"/>
          <a:ext cx="3096065" cy="3096065"/>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Pre-Counting</a:t>
          </a:r>
        </a:p>
      </dsp:txBody>
      <dsp:txXfrm>
        <a:off x="2401247" y="1638967"/>
        <a:ext cx="2189249" cy="2189249"/>
      </dsp:txXfrm>
    </dsp:sp>
    <dsp:sp modelId="{06AEE584-6D30-4B1B-AD10-C1BF7083FA44}">
      <dsp:nvSpPr>
        <dsp:cNvPr id="0" name=""/>
        <dsp:cNvSpPr/>
      </dsp:nvSpPr>
      <dsp:spPr>
        <a:xfrm>
          <a:off x="2079689" y="-177082"/>
          <a:ext cx="2648018" cy="2410287"/>
        </a:xfrm>
        <a:prstGeom prst="ellipse">
          <a:avLst/>
        </a:prstGeom>
        <a:gradFill rotWithShape="0">
          <a:gsLst>
            <a:gs pos="0">
              <a:schemeClr val="accent5">
                <a:alpha val="50000"/>
                <a:hueOff val="-3311292"/>
                <a:satOff val="13270"/>
                <a:lumOff val="2876"/>
                <a:alphaOff val="0"/>
                <a:shade val="51000"/>
                <a:satMod val="130000"/>
              </a:schemeClr>
            </a:gs>
            <a:gs pos="80000">
              <a:schemeClr val="accent5">
                <a:alpha val="50000"/>
                <a:hueOff val="-3311292"/>
                <a:satOff val="13270"/>
                <a:lumOff val="2876"/>
                <a:alphaOff val="0"/>
                <a:shade val="93000"/>
                <a:satMod val="130000"/>
              </a:schemeClr>
            </a:gs>
            <a:gs pos="100000">
              <a:schemeClr val="accent5">
                <a:alpha val="50000"/>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Scan </a:t>
          </a:r>
        </a:p>
        <a:p>
          <a:pPr lvl="0" algn="ctr" defTabSz="933450">
            <a:lnSpc>
              <a:spcPct val="90000"/>
            </a:lnSpc>
            <a:spcBef>
              <a:spcPct val="0"/>
            </a:spcBef>
            <a:spcAft>
              <a:spcPct val="35000"/>
            </a:spcAft>
          </a:pPr>
          <a:r>
            <a:rPr lang="en-US" sz="2100" kern="1200" dirty="0"/>
            <a:t>Form 13-C</a:t>
          </a:r>
        </a:p>
        <a:p>
          <a:pPr lvl="0" algn="ctr" defTabSz="933450">
            <a:lnSpc>
              <a:spcPct val="90000"/>
            </a:lnSpc>
            <a:spcBef>
              <a:spcPct val="0"/>
            </a:spcBef>
            <a:spcAft>
              <a:spcPct val="35000"/>
            </a:spcAft>
          </a:pPr>
          <a:r>
            <a:rPr lang="en-US" sz="2100" kern="1200" dirty="0"/>
            <a:t>(Outer Envelope)</a:t>
          </a:r>
        </a:p>
      </dsp:txBody>
      <dsp:txXfrm>
        <a:off x="2467482" y="175896"/>
        <a:ext cx="1872432" cy="1704331"/>
      </dsp:txXfrm>
    </dsp:sp>
    <dsp:sp modelId="{CE313A22-9DFB-4FC5-AF85-DACB817498EF}">
      <dsp:nvSpPr>
        <dsp:cNvPr id="0" name=""/>
        <dsp:cNvSpPr/>
      </dsp:nvSpPr>
      <dsp:spPr>
        <a:xfrm>
          <a:off x="3798282" y="2895136"/>
          <a:ext cx="2654009" cy="2308689"/>
        </a:xfrm>
        <a:prstGeom prst="ellipse">
          <a:avLst/>
        </a:prstGeom>
        <a:gradFill rotWithShape="0">
          <a:gsLst>
            <a:gs pos="0">
              <a:schemeClr val="accent5">
                <a:alpha val="50000"/>
                <a:hueOff val="-6622584"/>
                <a:satOff val="26541"/>
                <a:lumOff val="5752"/>
                <a:alphaOff val="0"/>
                <a:shade val="51000"/>
                <a:satMod val="130000"/>
              </a:schemeClr>
            </a:gs>
            <a:gs pos="80000">
              <a:schemeClr val="accent5">
                <a:alpha val="50000"/>
                <a:hueOff val="-6622584"/>
                <a:satOff val="26541"/>
                <a:lumOff val="5752"/>
                <a:alphaOff val="0"/>
                <a:shade val="93000"/>
                <a:satMod val="130000"/>
              </a:schemeClr>
            </a:gs>
            <a:gs pos="100000">
              <a:schemeClr val="accent5">
                <a:alpha val="50000"/>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Scan </a:t>
          </a:r>
        </a:p>
        <a:p>
          <a:pPr lvl="0" algn="ctr" defTabSz="933450">
            <a:lnSpc>
              <a:spcPct val="90000"/>
            </a:lnSpc>
            <a:spcBef>
              <a:spcPct val="0"/>
            </a:spcBef>
            <a:spcAft>
              <a:spcPct val="35000"/>
            </a:spcAft>
          </a:pPr>
          <a:r>
            <a:rPr lang="en-US" sz="2100" kern="1200" dirty="0"/>
            <a:t>Form 13-A</a:t>
          </a:r>
        </a:p>
        <a:p>
          <a:pPr lvl="0" algn="ctr" defTabSz="933450">
            <a:lnSpc>
              <a:spcPct val="90000"/>
            </a:lnSpc>
            <a:spcBef>
              <a:spcPct val="0"/>
            </a:spcBef>
            <a:spcAft>
              <a:spcPct val="35000"/>
            </a:spcAft>
          </a:pPr>
          <a:r>
            <a:rPr lang="en-US" sz="2100" kern="1200" dirty="0"/>
            <a:t>(Declaration)</a:t>
          </a:r>
        </a:p>
        <a:p>
          <a:pPr lvl="0" algn="ctr" defTabSz="933450">
            <a:lnSpc>
              <a:spcPct val="90000"/>
            </a:lnSpc>
            <a:spcBef>
              <a:spcPct val="0"/>
            </a:spcBef>
            <a:spcAft>
              <a:spcPct val="35000"/>
            </a:spcAft>
          </a:pPr>
          <a:endParaRPr lang="en-US" sz="2100" kern="1200" dirty="0"/>
        </a:p>
      </dsp:txBody>
      <dsp:txXfrm>
        <a:off x="4186953" y="3233236"/>
        <a:ext cx="1876667" cy="1632489"/>
      </dsp:txXfrm>
    </dsp:sp>
    <dsp:sp modelId="{94AB56C6-9CDD-4F87-8202-53BCE9AE13C4}">
      <dsp:nvSpPr>
        <dsp:cNvPr id="0" name=""/>
        <dsp:cNvSpPr/>
      </dsp:nvSpPr>
      <dsp:spPr>
        <a:xfrm>
          <a:off x="419903" y="2808089"/>
          <a:ext cx="2646718" cy="2335873"/>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Scan </a:t>
          </a:r>
        </a:p>
        <a:p>
          <a:pPr lvl="0" algn="ctr" defTabSz="933450">
            <a:lnSpc>
              <a:spcPct val="90000"/>
            </a:lnSpc>
            <a:spcBef>
              <a:spcPct val="0"/>
            </a:spcBef>
            <a:spcAft>
              <a:spcPct val="35000"/>
            </a:spcAft>
          </a:pPr>
          <a:r>
            <a:rPr lang="en-US" sz="2100" kern="1200" dirty="0"/>
            <a:t>Form 13-B</a:t>
          </a:r>
        </a:p>
        <a:p>
          <a:pPr lvl="0" algn="ctr" defTabSz="933450">
            <a:lnSpc>
              <a:spcPct val="90000"/>
            </a:lnSpc>
            <a:spcBef>
              <a:spcPct val="0"/>
            </a:spcBef>
            <a:spcAft>
              <a:spcPct val="35000"/>
            </a:spcAft>
          </a:pPr>
          <a:r>
            <a:rPr lang="en-US" sz="2100" kern="1200" dirty="0"/>
            <a:t>(Inner Envelope)</a:t>
          </a:r>
        </a:p>
      </dsp:txBody>
      <dsp:txXfrm>
        <a:off x="807506" y="3150170"/>
        <a:ext cx="1871512" cy="16517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52A06-E274-47EA-81E1-B5144BD2C124}">
      <dsp:nvSpPr>
        <dsp:cNvPr id="0" name=""/>
        <dsp:cNvSpPr/>
      </dsp:nvSpPr>
      <dsp:spPr>
        <a:xfrm>
          <a:off x="1944216" y="1061940"/>
          <a:ext cx="3138636" cy="2675985"/>
        </a:xfrm>
        <a:prstGeom prst="ellipse">
          <a:avLst/>
        </a:prstGeom>
        <a:solidFill>
          <a:schemeClr val="accent5">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Pre-Counting</a:t>
          </a:r>
        </a:p>
      </dsp:txBody>
      <dsp:txXfrm>
        <a:off x="2403859" y="1453829"/>
        <a:ext cx="2219350" cy="1892207"/>
      </dsp:txXfrm>
    </dsp:sp>
    <dsp:sp modelId="{06AEE584-6D30-4B1B-AD10-C1BF7083FA44}">
      <dsp:nvSpPr>
        <dsp:cNvPr id="0" name=""/>
        <dsp:cNvSpPr/>
      </dsp:nvSpPr>
      <dsp:spPr>
        <a:xfrm>
          <a:off x="2088230" y="-407255"/>
          <a:ext cx="2850607" cy="2129014"/>
        </a:xfrm>
        <a:prstGeom prst="ellipse">
          <a:avLst/>
        </a:prstGeom>
        <a:solidFill>
          <a:schemeClr val="accent5">
            <a:alpha val="50000"/>
            <a:hueOff val="-4966938"/>
            <a:satOff val="19906"/>
            <a:lumOff val="4314"/>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Scan Vote (Marked Postal Ballot)</a:t>
          </a:r>
        </a:p>
      </dsp:txBody>
      <dsp:txXfrm>
        <a:off x="2505692" y="-95468"/>
        <a:ext cx="2015683" cy="1505440"/>
      </dsp:txXfrm>
    </dsp:sp>
    <dsp:sp modelId="{CE313A22-9DFB-4FC5-AF85-DACB817498EF}">
      <dsp:nvSpPr>
        <dsp:cNvPr id="0" name=""/>
        <dsp:cNvSpPr/>
      </dsp:nvSpPr>
      <dsp:spPr>
        <a:xfrm>
          <a:off x="2130540" y="3053663"/>
          <a:ext cx="2850607" cy="2177904"/>
        </a:xfrm>
        <a:prstGeom prst="ellipse">
          <a:avLst/>
        </a:prstGeom>
        <a:solidFill>
          <a:schemeClr val="accent5">
            <a:alpha val="50000"/>
            <a:hueOff val="-9933876"/>
            <a:satOff val="39811"/>
            <a:lumOff val="8628"/>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Forward Valid Votes for Counting</a:t>
          </a:r>
        </a:p>
      </dsp:txBody>
      <dsp:txXfrm>
        <a:off x="2548002" y="3372610"/>
        <a:ext cx="2015683" cy="154001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3494" tIns="46747" rIns="93494" bIns="4674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95738" y="0"/>
            <a:ext cx="3055937" cy="465138"/>
          </a:xfrm>
          <a:prstGeom prst="rect">
            <a:avLst/>
          </a:prstGeom>
        </p:spPr>
        <p:txBody>
          <a:bodyPr vert="horz" lIns="93494" tIns="46747" rIns="93494" bIns="46747" rtlCol="0"/>
          <a:lstStyle>
            <a:lvl1pPr algn="r" fontAlgn="auto">
              <a:spcBef>
                <a:spcPts val="0"/>
              </a:spcBef>
              <a:spcAft>
                <a:spcPts val="0"/>
              </a:spcAft>
              <a:defRPr sz="1200">
                <a:latin typeface="+mn-lt"/>
                <a:cs typeface="+mn-cs"/>
              </a:defRPr>
            </a:lvl1pPr>
          </a:lstStyle>
          <a:p>
            <a:pPr>
              <a:defRPr/>
            </a:pPr>
            <a:fld id="{47CEF25F-2DB2-4DE1-8312-6B28B6F175D4}" type="datetimeFigureOut">
              <a:rPr lang="en-US"/>
              <a:pPr>
                <a:defRPr/>
              </a:pPr>
              <a:t>12/2/2018</a:t>
            </a:fld>
            <a:endParaRPr lang="en-US"/>
          </a:p>
        </p:txBody>
      </p:sp>
      <p:sp>
        <p:nvSpPr>
          <p:cNvPr id="4" name="Footer Placeholder 3"/>
          <p:cNvSpPr>
            <a:spLocks noGrp="1"/>
          </p:cNvSpPr>
          <p:nvPr>
            <p:ph type="ftr" sz="quarter" idx="2"/>
          </p:nvPr>
        </p:nvSpPr>
        <p:spPr>
          <a:xfrm>
            <a:off x="0" y="8842375"/>
            <a:ext cx="3055938" cy="465138"/>
          </a:xfrm>
          <a:prstGeom prst="rect">
            <a:avLst/>
          </a:prstGeom>
        </p:spPr>
        <p:txBody>
          <a:bodyPr vert="horz" lIns="93494" tIns="46747" rIns="93494" bIns="46747"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95738" y="8842375"/>
            <a:ext cx="3055937" cy="465138"/>
          </a:xfrm>
          <a:prstGeom prst="rect">
            <a:avLst/>
          </a:prstGeom>
        </p:spPr>
        <p:txBody>
          <a:bodyPr vert="horz" lIns="93494" tIns="46747" rIns="93494" bIns="46747" rtlCol="0" anchor="b"/>
          <a:lstStyle>
            <a:lvl1pPr algn="r" fontAlgn="auto">
              <a:spcBef>
                <a:spcPts val="0"/>
              </a:spcBef>
              <a:spcAft>
                <a:spcPts val="0"/>
              </a:spcAft>
              <a:defRPr sz="1200">
                <a:latin typeface="+mn-lt"/>
                <a:cs typeface="+mn-cs"/>
              </a:defRPr>
            </a:lvl1pPr>
          </a:lstStyle>
          <a:p>
            <a:pPr>
              <a:defRPr/>
            </a:pPr>
            <a:fld id="{121F890A-93FF-4AAD-A367-9AD101639C2F}" type="slidenum">
              <a:rPr lang="en-US"/>
              <a:pPr>
                <a:defRPr/>
              </a:pPr>
              <a:t>‹#›</a:t>
            </a:fld>
            <a:endParaRPr lang="en-US"/>
          </a:p>
        </p:txBody>
      </p:sp>
    </p:spTree>
    <p:extLst>
      <p:ext uri="{BB962C8B-B14F-4D97-AF65-F5344CB8AC3E}">
        <p14:creationId xmlns:p14="http://schemas.microsoft.com/office/powerpoint/2010/main" val="1891185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995738" y="0"/>
            <a:ext cx="3055937" cy="4667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846931B-5FF2-4658-8E13-87B4AEEC78D3}" type="datetimeFigureOut">
              <a:rPr lang="en-IN"/>
              <a:pPr>
                <a:defRPr/>
              </a:pPr>
              <a:t>02-12-2018</a:t>
            </a:fld>
            <a:endParaRPr lang="en-IN"/>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704850" y="4479925"/>
            <a:ext cx="5643563" cy="3665538"/>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p:cNvSpPr>
            <a:spLocks noGrp="1"/>
          </p:cNvSpPr>
          <p:nvPr>
            <p:ph type="ftr" sz="quarter" idx="4"/>
          </p:nvPr>
        </p:nvSpPr>
        <p:spPr>
          <a:xfrm>
            <a:off x="0" y="8842375"/>
            <a:ext cx="3055938" cy="4667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995738" y="8842375"/>
            <a:ext cx="3055937" cy="4667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4091620-566F-4126-9DB0-34B02CF6AB21}" type="slidenum">
              <a:rPr lang="en-IN"/>
              <a:pPr>
                <a:defRPr/>
              </a:pPr>
              <a:t>‹#›</a:t>
            </a:fld>
            <a:endParaRPr lang="en-IN"/>
          </a:p>
        </p:txBody>
      </p:sp>
    </p:spTree>
    <p:extLst>
      <p:ext uri="{BB962C8B-B14F-4D97-AF65-F5344CB8AC3E}">
        <p14:creationId xmlns:p14="http://schemas.microsoft.com/office/powerpoint/2010/main" val="2874266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CF8732-5EF2-4C43-AAE7-5F34F2A796CD}" type="slidenum">
              <a:rPr lang="en-IN" smtClean="0"/>
              <a:pPr fontAlgn="base">
                <a:spcBef>
                  <a:spcPct val="0"/>
                </a:spcBef>
                <a:spcAft>
                  <a:spcPct val="0"/>
                </a:spcAft>
                <a:defRPr/>
              </a:pPr>
              <a:t>1</a:t>
            </a:fld>
            <a:endParaRPr lang="en-IN"/>
          </a:p>
        </p:txBody>
      </p:sp>
    </p:spTree>
    <p:extLst>
      <p:ext uri="{BB962C8B-B14F-4D97-AF65-F5344CB8AC3E}">
        <p14:creationId xmlns:p14="http://schemas.microsoft.com/office/powerpoint/2010/main" val="3930927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866191-03A9-4FF7-B371-B34D34D44BB5}" type="slidenum">
              <a:rPr lang="en-IN" smtClean="0"/>
              <a:pPr fontAlgn="base">
                <a:spcBef>
                  <a:spcPct val="0"/>
                </a:spcBef>
                <a:spcAft>
                  <a:spcPct val="0"/>
                </a:spcAft>
                <a:defRPr/>
              </a:pPr>
              <a:t>8</a:t>
            </a:fld>
            <a:endParaRPr lang="en-IN"/>
          </a:p>
        </p:txBody>
      </p:sp>
    </p:spTree>
    <p:extLst>
      <p:ext uri="{BB962C8B-B14F-4D97-AF65-F5344CB8AC3E}">
        <p14:creationId xmlns:p14="http://schemas.microsoft.com/office/powerpoint/2010/main" val="1753479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4486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2054FBB-0B4E-4297-80C6-C2DBABDEA22C}" type="datetimeFigureOut">
              <a:rPr lang="en-US"/>
              <a:pPr>
                <a:defRPr/>
              </a:pPr>
              <a:t>12/2/2018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F52BDC-FF36-4037-A28D-6A0FEC6512C4}" type="slidenum">
              <a:rPr lang="en-US"/>
              <a:pPr>
                <a:defRPr/>
              </a:pPr>
              <a:t>‹#›</a:t>
            </a:fld>
            <a:endParaRPr lang="en-US"/>
          </a:p>
        </p:txBody>
      </p:sp>
    </p:spTree>
    <p:extLst>
      <p:ext uri="{BB962C8B-B14F-4D97-AF65-F5344CB8AC3E}">
        <p14:creationId xmlns:p14="http://schemas.microsoft.com/office/powerpoint/2010/main" val="233755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E24EFC2-9F47-4624-92D7-EAE373408F92}" type="datetimeFigureOut">
              <a:rPr lang="en-US"/>
              <a:pPr>
                <a:defRPr/>
              </a:pPr>
              <a:t>12/2/2018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4D600B-683C-4C2D-9C93-FA333D128861}" type="slidenum">
              <a:rPr lang="en-US"/>
              <a:pPr>
                <a:defRPr/>
              </a:pPr>
              <a:t>‹#›</a:t>
            </a:fld>
            <a:endParaRPr lang="en-US"/>
          </a:p>
        </p:txBody>
      </p:sp>
    </p:spTree>
    <p:extLst>
      <p:ext uri="{BB962C8B-B14F-4D97-AF65-F5344CB8AC3E}">
        <p14:creationId xmlns:p14="http://schemas.microsoft.com/office/powerpoint/2010/main" val="489890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BBD656-E571-41A8-957A-4092654BDD48}" type="datetimeFigureOut">
              <a:rPr lang="en-US"/>
              <a:pPr>
                <a:defRPr/>
              </a:pPr>
              <a:t>12/2/2018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F4888D-9BA5-435F-A29A-810B963B116C}" type="slidenum">
              <a:rPr lang="en-US"/>
              <a:pPr>
                <a:defRPr/>
              </a:pPr>
              <a:t>‹#›</a:t>
            </a:fld>
            <a:endParaRPr lang="en-US"/>
          </a:p>
        </p:txBody>
      </p:sp>
    </p:spTree>
    <p:extLst>
      <p:ext uri="{BB962C8B-B14F-4D97-AF65-F5344CB8AC3E}">
        <p14:creationId xmlns:p14="http://schemas.microsoft.com/office/powerpoint/2010/main" val="50084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7B98FD7-2A6C-46A0-9A63-B119271939E2}" type="datetimeFigureOut">
              <a:rPr lang="en-US"/>
              <a:pPr>
                <a:defRPr/>
              </a:pPr>
              <a:t>12/2/2018</a:t>
            </a:fld>
            <a:endParaRPr lang="en-US"/>
          </a:p>
        </p:txBody>
      </p:sp>
      <p:sp>
        <p:nvSpPr>
          <p:cNvPr id="3" name="Slide Number Placeholder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FF0236-AD00-4140-8E3B-AB89FD6F5CFC}" type="slidenum">
              <a:rPr lang="en-US"/>
              <a:pPr>
                <a:defRPr/>
              </a:pPr>
              <a:t>‹#›</a:t>
            </a:fld>
            <a:endParaRPr lang="en-US"/>
          </a:p>
        </p:txBody>
      </p:sp>
    </p:spTree>
    <p:extLst>
      <p:ext uri="{BB962C8B-B14F-4D97-AF65-F5344CB8AC3E}">
        <p14:creationId xmlns:p14="http://schemas.microsoft.com/office/powerpoint/2010/main" val="255383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4D0756E-F700-411A-8D03-0F5FCEE68824}" type="datetimeFigureOut">
              <a:rPr lang="en-US"/>
              <a:pPr>
                <a:defRPr/>
              </a:pPr>
              <a:t>12/2/2018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ABA52DE-36E9-4498-AC14-6A504CF1B0A2}" type="slidenum">
              <a:rPr lang="en-US"/>
              <a:pPr>
                <a:defRPr/>
              </a:pPr>
              <a:t>‹#›</a:t>
            </a:fld>
            <a:endParaRPr lang="en-US"/>
          </a:p>
        </p:txBody>
      </p:sp>
    </p:spTree>
    <p:extLst>
      <p:ext uri="{BB962C8B-B14F-4D97-AF65-F5344CB8AC3E}">
        <p14:creationId xmlns:p14="http://schemas.microsoft.com/office/powerpoint/2010/main" val="1898726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DEACFB-6E53-4E07-9FBD-DE041953CCF6}" type="datetimeFigureOut">
              <a:rPr lang="en-US"/>
              <a:pPr>
                <a:defRPr/>
              </a:pPr>
              <a:t>12/2/2018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7AB179A-0FC9-48CF-A49F-BF3EE2AE673E}" type="slidenum">
              <a:rPr lang="en-US"/>
              <a:pPr>
                <a:defRPr/>
              </a:pPr>
              <a:t>‹#›</a:t>
            </a:fld>
            <a:endParaRPr lang="en-US"/>
          </a:p>
        </p:txBody>
      </p:sp>
    </p:spTree>
    <p:extLst>
      <p:ext uri="{BB962C8B-B14F-4D97-AF65-F5344CB8AC3E}">
        <p14:creationId xmlns:p14="http://schemas.microsoft.com/office/powerpoint/2010/main" val="1727800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2F37807-B910-405E-94C6-BE13CF392979}" type="datetimeFigureOut">
              <a:rPr lang="en-US"/>
              <a:pPr>
                <a:defRPr/>
              </a:pPr>
              <a:t>12/2/2018</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20C2F39-82CC-42A4-B4DD-8C3C6B11B123}" type="slidenum">
              <a:rPr lang="en-US"/>
              <a:pPr>
                <a:defRPr/>
              </a:pPr>
              <a:t>‹#›</a:t>
            </a:fld>
            <a:endParaRPr lang="en-US"/>
          </a:p>
        </p:txBody>
      </p:sp>
    </p:spTree>
    <p:extLst>
      <p:ext uri="{BB962C8B-B14F-4D97-AF65-F5344CB8AC3E}">
        <p14:creationId xmlns:p14="http://schemas.microsoft.com/office/powerpoint/2010/main" val="2190047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8145B64-0C1E-4190-A219-F1C99CDFF837}" type="datetimeFigureOut">
              <a:rPr lang="en-US"/>
              <a:pPr>
                <a:defRPr/>
              </a:pPr>
              <a:t>12/2/2018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0DA632E-B7C6-4D49-9200-BD5012BE247E}" type="slidenum">
              <a:rPr lang="en-US"/>
              <a:pPr>
                <a:defRPr/>
              </a:pPr>
              <a:t>‹#›</a:t>
            </a:fld>
            <a:endParaRPr lang="en-US"/>
          </a:p>
        </p:txBody>
      </p:sp>
    </p:spTree>
    <p:extLst>
      <p:ext uri="{BB962C8B-B14F-4D97-AF65-F5344CB8AC3E}">
        <p14:creationId xmlns:p14="http://schemas.microsoft.com/office/powerpoint/2010/main" val="199743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E4D8D89-8907-4B9B-BF58-F04A9EB8558A}" type="datetimeFigureOut">
              <a:rPr lang="en-US"/>
              <a:pPr>
                <a:defRPr/>
              </a:pPr>
              <a:t>12/2/2018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937FFFA-BD87-4C61-8E05-1FCB55CAC060}" type="slidenum">
              <a:rPr lang="en-US"/>
              <a:pPr>
                <a:defRPr/>
              </a:pPr>
              <a:t>‹#›</a:t>
            </a:fld>
            <a:endParaRPr lang="en-US"/>
          </a:p>
        </p:txBody>
      </p:sp>
    </p:spTree>
    <p:extLst>
      <p:ext uri="{BB962C8B-B14F-4D97-AF65-F5344CB8AC3E}">
        <p14:creationId xmlns:p14="http://schemas.microsoft.com/office/powerpoint/2010/main" val="3013515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C7B136B-4356-4136-83CF-AA170C7EE8C7}" type="datetimeFigureOut">
              <a:rPr lang="en-US"/>
              <a:pPr>
                <a:defRPr/>
              </a:pPr>
              <a:t>12/2/2018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7030B26-B5BB-4F74-8087-2AA2A4B5BE74}" type="slidenum">
              <a:rPr lang="en-US"/>
              <a:pPr>
                <a:defRPr/>
              </a:pPr>
              <a:t>‹#›</a:t>
            </a:fld>
            <a:endParaRPr lang="en-US"/>
          </a:p>
        </p:txBody>
      </p:sp>
    </p:spTree>
    <p:extLst>
      <p:ext uri="{BB962C8B-B14F-4D97-AF65-F5344CB8AC3E}">
        <p14:creationId xmlns:p14="http://schemas.microsoft.com/office/powerpoint/2010/main" val="221070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5351A7F-F524-435F-8F38-BDC93AD23526}" type="datetimeFigureOut">
              <a:rPr lang="en-US"/>
              <a:pPr>
                <a:defRPr/>
              </a:pPr>
              <a:t>12/2/2018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6D3D25E-7329-4D1C-B8BA-74F66FB08B92}" type="slidenum">
              <a:rPr lang="en-US"/>
              <a:pPr>
                <a:defRPr/>
              </a:pPr>
              <a:t>‹#›</a:t>
            </a:fld>
            <a:endParaRPr lang="en-US"/>
          </a:p>
        </p:txBody>
      </p:sp>
    </p:spTree>
    <p:extLst>
      <p:ext uri="{BB962C8B-B14F-4D97-AF65-F5344CB8AC3E}">
        <p14:creationId xmlns:p14="http://schemas.microsoft.com/office/powerpoint/2010/main" val="920529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53400" y="762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1628800"/>
            <a:ext cx="8496944" cy="3528392"/>
          </a:xfrm>
          <a:prstGeom prst="rect">
            <a:avLst/>
          </a:prstGeom>
        </p:spPr>
        <p:txBody>
          <a:bodyPr>
            <a:normAutofit/>
          </a:bodyPr>
          <a:lstStyle/>
          <a:p>
            <a:pPr eaLnBrk="1" fontAlgn="auto" hangingPunct="1">
              <a:spcAft>
                <a:spcPts val="0"/>
              </a:spcAft>
              <a:defRPr/>
            </a:pPr>
            <a:r>
              <a:rPr lang="en-IN" sz="4800" i="1" dirty="0">
                <a:solidFill>
                  <a:srgbClr val="005EA4"/>
                </a:solidFill>
                <a:effectLst>
                  <a:outerShdw blurRad="38100" dist="38100" dir="2700000" algn="tl">
                    <a:srgbClr val="000000">
                      <a:alpha val="43137"/>
                    </a:srgbClr>
                  </a:outerShdw>
                </a:effectLst>
              </a:rPr>
              <a:t/>
            </a:r>
            <a:br>
              <a:rPr lang="en-IN" sz="4800" i="1" dirty="0">
                <a:solidFill>
                  <a:srgbClr val="005EA4"/>
                </a:solidFill>
                <a:effectLst>
                  <a:outerShdw blurRad="38100" dist="38100" dir="2700000" algn="tl">
                    <a:srgbClr val="000000">
                      <a:alpha val="43137"/>
                    </a:srgbClr>
                  </a:outerShdw>
                </a:effectLst>
              </a:rPr>
            </a:br>
            <a:r>
              <a:rPr lang="en-IN" sz="4800" i="1" dirty="0">
                <a:solidFill>
                  <a:srgbClr val="0070C0"/>
                </a:solidFill>
                <a:effectLst>
                  <a:outerShdw blurRad="38100" dist="38100" dir="2700000" algn="tl">
                    <a:srgbClr val="000000">
                      <a:alpha val="43137"/>
                    </a:srgbClr>
                  </a:outerShdw>
                </a:effectLst>
              </a:rPr>
              <a:t>Electronically Transmitted </a:t>
            </a:r>
            <a:br>
              <a:rPr lang="en-IN" sz="4800" i="1" dirty="0">
                <a:solidFill>
                  <a:srgbClr val="0070C0"/>
                </a:solidFill>
                <a:effectLst>
                  <a:outerShdw blurRad="38100" dist="38100" dir="2700000" algn="tl">
                    <a:srgbClr val="000000">
                      <a:alpha val="43137"/>
                    </a:srgbClr>
                  </a:outerShdw>
                </a:effectLst>
              </a:rPr>
            </a:br>
            <a:r>
              <a:rPr lang="en-IN" sz="4800" i="1" dirty="0">
                <a:solidFill>
                  <a:srgbClr val="0070C0"/>
                </a:solidFill>
                <a:effectLst>
                  <a:outerShdw blurRad="38100" dist="38100" dir="2700000" algn="tl">
                    <a:srgbClr val="000000">
                      <a:alpha val="43137"/>
                    </a:srgbClr>
                  </a:outerShdw>
                </a:effectLst>
              </a:rPr>
              <a:t>Postal Ballot System </a:t>
            </a:r>
            <a:r>
              <a:rPr lang="en-IN" sz="4800" i="1" dirty="0" smtClean="0">
                <a:solidFill>
                  <a:srgbClr val="0070C0"/>
                </a:solidFill>
                <a:effectLst>
                  <a:outerShdw blurRad="38100" dist="38100" dir="2700000" algn="tl">
                    <a:srgbClr val="000000">
                      <a:alpha val="43137"/>
                    </a:srgbClr>
                  </a:outerShdw>
                </a:effectLst>
              </a:rPr>
              <a:t>(ETPBS)</a:t>
            </a:r>
            <a:endParaRPr lang="en-US" sz="4800" i="1" dirty="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641350"/>
            <a:ext cx="8663880" cy="5262979"/>
          </a:xfrm>
          <a:prstGeom prst="rect">
            <a:avLst/>
          </a:prstGeom>
        </p:spPr>
        <p:txBody>
          <a:bodyPr wrap="square">
            <a:spAutoFit/>
          </a:bodyPr>
          <a:lstStyle/>
          <a:p>
            <a:pPr marL="0" lvl="1" fontAlgn="auto">
              <a:spcBef>
                <a:spcPts val="0"/>
              </a:spcBef>
              <a:spcAft>
                <a:spcPts val="0"/>
              </a:spcAft>
              <a:defRPr/>
            </a:pPr>
            <a:r>
              <a:rPr lang="en-US" sz="2000" b="1" dirty="0">
                <a:solidFill>
                  <a:srgbClr val="0070C0"/>
                </a:solidFill>
                <a:latin typeface="+mn-lt"/>
                <a:cs typeface="+mn-cs"/>
              </a:rPr>
              <a:t>Issue of Postal Ballot by Returning Officer</a:t>
            </a:r>
          </a:p>
          <a:p>
            <a:pPr algn="just" fontAlgn="auto">
              <a:spcBef>
                <a:spcPts val="0"/>
              </a:spcBef>
              <a:spcAft>
                <a:spcPts val="0"/>
              </a:spcAft>
              <a:defRPr/>
            </a:pPr>
            <a:endParaRPr lang="en-US" dirty="0" smtClean="0">
              <a:latin typeface="+mn-lt"/>
              <a:cs typeface="+mn-cs"/>
            </a:endParaRPr>
          </a:p>
          <a:p>
            <a:pPr marL="285750" indent="-285750" algn="just">
              <a:buFont typeface="Arial" panose="020B0604020202020204" pitchFamily="34" charset="0"/>
              <a:buChar char="•"/>
            </a:pPr>
            <a:r>
              <a:rPr lang="en-US" sz="2000" dirty="0"/>
              <a:t>Returning Officers shall ensure that uploading of postal ballot papers and </a:t>
            </a:r>
            <a:r>
              <a:rPr lang="en-US" sz="2000" dirty="0" smtClean="0"/>
              <a:t>the connected </a:t>
            </a:r>
            <a:r>
              <a:rPr lang="en-US" sz="2000" dirty="0"/>
              <a:t>papers for service voters on the ETPBS shall be completed by </a:t>
            </a:r>
            <a:r>
              <a:rPr lang="en-US" sz="2000" dirty="0" smtClean="0"/>
              <a:t>the day </a:t>
            </a:r>
            <a:r>
              <a:rPr lang="en-US" sz="2000" dirty="0"/>
              <a:t>following the last date for withdrawal of candidatures. </a:t>
            </a:r>
            <a:endParaRPr lang="en-US" sz="2000" dirty="0" smtClean="0"/>
          </a:p>
          <a:p>
            <a:pPr algn="just"/>
            <a:endParaRPr lang="en-US" sz="2000" dirty="0" smtClean="0"/>
          </a:p>
          <a:p>
            <a:pPr marL="285750" indent="-285750" algn="just">
              <a:buFont typeface="Arial" panose="020B0604020202020204" pitchFamily="34" charset="0"/>
              <a:buChar char="•"/>
            </a:pPr>
            <a:r>
              <a:rPr lang="en-US" sz="2000" dirty="0" smtClean="0"/>
              <a:t>The Returning Officers </a:t>
            </a:r>
            <a:r>
              <a:rPr lang="en-US" sz="2000" dirty="0"/>
              <a:t>shall ensure this without fail in all cases and issue a certificate to </a:t>
            </a:r>
            <a:r>
              <a:rPr lang="en-US" sz="2000" dirty="0" smtClean="0"/>
              <a:t>this effect.</a:t>
            </a:r>
          </a:p>
          <a:p>
            <a:pPr algn="just"/>
            <a:endParaRPr lang="en-US" sz="2000" dirty="0" smtClean="0">
              <a:latin typeface="+mn-lt"/>
              <a:cs typeface="+mn-cs"/>
            </a:endParaRPr>
          </a:p>
          <a:p>
            <a:pPr algn="just"/>
            <a:r>
              <a:rPr lang="en-US" sz="2000" b="1" dirty="0">
                <a:solidFill>
                  <a:srgbClr val="0070C0"/>
                </a:solidFill>
              </a:rPr>
              <a:t>Downloading </a:t>
            </a:r>
            <a:r>
              <a:rPr lang="en-US" sz="2000" b="1" dirty="0" smtClean="0">
                <a:solidFill>
                  <a:srgbClr val="0070C0"/>
                </a:solidFill>
                <a:latin typeface="+mn-lt"/>
                <a:cs typeface="+mn-cs"/>
              </a:rPr>
              <a:t>of </a:t>
            </a:r>
            <a:r>
              <a:rPr lang="en-US" sz="2000" b="1" dirty="0" smtClean="0">
                <a:solidFill>
                  <a:srgbClr val="0070C0"/>
                </a:solidFill>
              </a:rPr>
              <a:t>Postal </a:t>
            </a:r>
            <a:r>
              <a:rPr lang="en-US" sz="2000" b="1" dirty="0">
                <a:solidFill>
                  <a:srgbClr val="0070C0"/>
                </a:solidFill>
              </a:rPr>
              <a:t>Ballot by </a:t>
            </a:r>
            <a:r>
              <a:rPr lang="en-US" sz="2000" b="1" dirty="0" smtClean="0">
                <a:solidFill>
                  <a:srgbClr val="0070C0"/>
                </a:solidFill>
              </a:rPr>
              <a:t>Unit </a:t>
            </a:r>
            <a:r>
              <a:rPr lang="en-US" sz="2000" b="1" dirty="0">
                <a:solidFill>
                  <a:srgbClr val="0070C0"/>
                </a:solidFill>
              </a:rPr>
              <a:t>Officer</a:t>
            </a:r>
          </a:p>
          <a:p>
            <a:pPr marL="285750" indent="-285750" algn="just">
              <a:buFont typeface="Arial" panose="020B0604020202020204" pitchFamily="34" charset="0"/>
              <a:buChar char="•"/>
            </a:pPr>
            <a:endParaRPr lang="en-US" sz="2000" dirty="0" smtClean="0">
              <a:latin typeface="+mn-lt"/>
              <a:cs typeface="+mn-cs"/>
            </a:endParaRPr>
          </a:p>
          <a:p>
            <a:pPr marL="342900" indent="-342900" algn="just">
              <a:buFont typeface="Arial" panose="020B0604020202020204" pitchFamily="34" charset="0"/>
              <a:buChar char="•"/>
            </a:pPr>
            <a:r>
              <a:rPr lang="en-US" sz="2000" dirty="0"/>
              <a:t>D</a:t>
            </a:r>
            <a:r>
              <a:rPr lang="en-US" sz="2000" dirty="0" smtClean="0"/>
              <a:t>ownloading </a:t>
            </a:r>
            <a:r>
              <a:rPr lang="en-US" sz="2000" dirty="0"/>
              <a:t>of the electronically transmitted </a:t>
            </a:r>
            <a:r>
              <a:rPr lang="en-US" sz="2000" dirty="0" smtClean="0"/>
              <a:t>postal ballots by the Unit Officer along </a:t>
            </a:r>
            <a:r>
              <a:rPr lang="en-US" sz="2000" dirty="0"/>
              <a:t>with the other connected papers uploaded by the </a:t>
            </a:r>
            <a:r>
              <a:rPr lang="en-US" sz="2000" dirty="0" smtClean="0"/>
              <a:t>Returning Officers</a:t>
            </a:r>
            <a:r>
              <a:rPr lang="en-US" sz="2000" dirty="0"/>
              <a:t>, should be completed latest by the eighth day after the last date </a:t>
            </a:r>
            <a:r>
              <a:rPr lang="en-US" sz="2000" dirty="0" smtClean="0"/>
              <a:t>for withdrawal </a:t>
            </a:r>
            <a:r>
              <a:rPr lang="en-US" sz="2000" dirty="0"/>
              <a:t>of candidature.</a:t>
            </a:r>
          </a:p>
          <a:p>
            <a:pPr marL="285750" indent="-285750" algn="just" fontAlgn="auto">
              <a:spcBef>
                <a:spcPts val="0"/>
              </a:spcBef>
              <a:spcAft>
                <a:spcPts val="0"/>
              </a:spcAft>
              <a:buFont typeface="Wingdings" panose="05000000000000000000" pitchFamily="2" charset="2"/>
              <a:buChar char="v"/>
              <a:defRPr/>
            </a:pPr>
            <a:endParaRPr lang="en-US" dirty="0">
              <a:latin typeface="+mn-lt"/>
              <a:cs typeface="+mn-cs"/>
            </a:endParaRPr>
          </a:p>
        </p:txBody>
      </p:sp>
      <p:sp>
        <p:nvSpPr>
          <p:cNvPr id="3" name="TextBox 2"/>
          <p:cNvSpPr txBox="1"/>
          <p:nvPr/>
        </p:nvSpPr>
        <p:spPr>
          <a:xfrm>
            <a:off x="0" y="0"/>
            <a:ext cx="9144000" cy="369888"/>
          </a:xfrm>
          <a:prstGeom prst="rect">
            <a:avLst/>
          </a:prstGeom>
          <a:noFill/>
        </p:spPr>
        <p:txBody>
          <a:bodyPr>
            <a:spAutoFit/>
          </a:bodyPr>
          <a:lstStyle/>
          <a:p>
            <a:pPr algn="ctr" fontAlgn="auto">
              <a:spcBef>
                <a:spcPts val="0"/>
              </a:spcBef>
              <a:spcAft>
                <a:spcPts val="0"/>
              </a:spcAft>
              <a:defRPr/>
            </a:pPr>
            <a:r>
              <a:rPr lang="en-IN" b="1" dirty="0">
                <a:effectLst>
                  <a:outerShdw blurRad="38100" dist="38100" dir="2700000" algn="tl">
                    <a:srgbClr val="000000">
                      <a:alpha val="43137"/>
                    </a:srgbClr>
                  </a:outerShdw>
                </a:effectLst>
                <a:latin typeface="+mn-lt"/>
              </a:rPr>
              <a:t>Electronically Transmitted Postal Ballot System</a:t>
            </a:r>
            <a:endParaRPr lang="en-US"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704555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914400"/>
            <a:ext cx="8610600" cy="5724644"/>
          </a:xfrm>
          <a:prstGeom prst="rect">
            <a:avLst/>
          </a:prstGeom>
        </p:spPr>
        <p:txBody>
          <a:bodyPr>
            <a:spAutoFit/>
          </a:bodyPr>
          <a:lstStyle/>
          <a:p>
            <a:pPr marL="0" lvl="1" fontAlgn="auto">
              <a:spcBef>
                <a:spcPts val="0"/>
              </a:spcBef>
              <a:spcAft>
                <a:spcPts val="0"/>
              </a:spcAft>
              <a:defRPr/>
            </a:pPr>
            <a:r>
              <a:rPr lang="en-US" sz="2000" b="1" dirty="0">
                <a:solidFill>
                  <a:srgbClr val="0070C0"/>
                </a:solidFill>
                <a:latin typeface="+mn-lt"/>
                <a:cs typeface="+mn-cs"/>
              </a:rPr>
              <a:t>“Download of Postal Ballot” and “Transmitting of Password” for the Service Voter</a:t>
            </a:r>
            <a:endParaRPr lang="en-IN" sz="2000" b="1" dirty="0">
              <a:solidFill>
                <a:srgbClr val="0070C0"/>
              </a:solidFill>
              <a:latin typeface="+mn-lt"/>
              <a:cs typeface="+mn-cs"/>
            </a:endParaRPr>
          </a:p>
          <a:p>
            <a:pPr marL="0" lvl="1" fontAlgn="auto">
              <a:spcBef>
                <a:spcPts val="0"/>
              </a:spcBef>
              <a:spcAft>
                <a:spcPts val="0"/>
              </a:spcAft>
              <a:defRPr/>
            </a:pPr>
            <a:endParaRPr lang="en-IN" sz="2000" b="1" dirty="0">
              <a:solidFill>
                <a:srgbClr val="0070C0"/>
              </a:solidFill>
              <a:latin typeface="+mn-lt"/>
              <a:cs typeface="+mn-cs"/>
            </a:endParaRPr>
          </a:p>
          <a:p>
            <a:pPr marL="285750" indent="-285750" algn="just" fontAlgn="auto">
              <a:spcBef>
                <a:spcPts val="0"/>
              </a:spcBef>
              <a:spcAft>
                <a:spcPts val="0"/>
              </a:spcAft>
              <a:buFont typeface="Wingdings" pitchFamily="2" charset="2"/>
              <a:buChar char="v"/>
              <a:defRPr/>
            </a:pPr>
            <a:r>
              <a:rPr lang="en-US" dirty="0">
                <a:latin typeface="+mn-lt"/>
                <a:cs typeface="+mn-cs"/>
              </a:rPr>
              <a:t>The Designated Officer will login to the system by entering his credentials and thereby authenticating himself by providing the OTP received on his registered mobile number. </a:t>
            </a:r>
          </a:p>
          <a:p>
            <a:pPr marL="285750" indent="-285750" algn="just" fontAlgn="auto">
              <a:spcBef>
                <a:spcPts val="0"/>
              </a:spcBef>
              <a:spcAft>
                <a:spcPts val="0"/>
              </a:spcAft>
              <a:buFont typeface="Wingdings" pitchFamily="2" charset="2"/>
              <a:buChar char="v"/>
              <a:defRPr/>
            </a:pPr>
            <a:endParaRPr lang="en-US" dirty="0">
              <a:latin typeface="+mn-lt"/>
              <a:cs typeface="+mn-cs"/>
            </a:endParaRPr>
          </a:p>
          <a:p>
            <a:pPr marL="285750" indent="-285750" algn="just" fontAlgn="auto">
              <a:spcBef>
                <a:spcPts val="0"/>
              </a:spcBef>
              <a:spcAft>
                <a:spcPts val="0"/>
              </a:spcAft>
              <a:buFont typeface="Wingdings" pitchFamily="2" charset="2"/>
              <a:buChar char="v"/>
              <a:defRPr/>
            </a:pPr>
            <a:r>
              <a:rPr lang="en-US" dirty="0">
                <a:latin typeface="+mn-lt"/>
                <a:cs typeface="+mn-cs"/>
              </a:rPr>
              <a:t>The </a:t>
            </a:r>
            <a:r>
              <a:rPr lang="en-US" b="1" i="1" dirty="0">
                <a:latin typeface="+mn-lt"/>
                <a:cs typeface="+mn-cs"/>
              </a:rPr>
              <a:t>Unit Officer </a:t>
            </a:r>
            <a:r>
              <a:rPr lang="en-US" dirty="0">
                <a:latin typeface="+mn-lt"/>
                <a:cs typeface="+mn-cs"/>
              </a:rPr>
              <a:t>will be able to download the Postal Ballots on behalf of all the associated service voters, in bulk. These downloaded ballots will be password protected.</a:t>
            </a:r>
          </a:p>
          <a:p>
            <a:pPr algn="just" fontAlgn="auto">
              <a:spcBef>
                <a:spcPts val="0"/>
              </a:spcBef>
              <a:spcAft>
                <a:spcPts val="0"/>
              </a:spcAft>
              <a:defRPr/>
            </a:pPr>
            <a:r>
              <a:rPr lang="en-US" dirty="0">
                <a:latin typeface="+mn-lt"/>
                <a:cs typeface="+mn-cs"/>
              </a:rPr>
              <a:t> </a:t>
            </a:r>
          </a:p>
          <a:p>
            <a:pPr marL="285750" indent="-285750" algn="just" fontAlgn="auto">
              <a:spcBef>
                <a:spcPts val="0"/>
              </a:spcBef>
              <a:spcAft>
                <a:spcPts val="0"/>
              </a:spcAft>
              <a:buFont typeface="Wingdings" pitchFamily="2" charset="2"/>
              <a:buChar char="v"/>
              <a:defRPr/>
            </a:pPr>
            <a:r>
              <a:rPr lang="en-US" dirty="0">
                <a:latin typeface="+mn-lt"/>
                <a:cs typeface="+mn-cs"/>
              </a:rPr>
              <a:t>The downloaded Postal Ballot can now be </a:t>
            </a:r>
            <a:r>
              <a:rPr lang="en-US" dirty="0" smtClean="0">
                <a:latin typeface="+mn-lt"/>
                <a:cs typeface="+mn-cs"/>
              </a:rPr>
              <a:t>e-transmitted/hand-delivered </a:t>
            </a:r>
            <a:r>
              <a:rPr lang="en-US" dirty="0">
                <a:latin typeface="+mn-lt"/>
                <a:cs typeface="+mn-cs"/>
              </a:rPr>
              <a:t>using their secured </a:t>
            </a:r>
            <a:r>
              <a:rPr lang="en-US" dirty="0" smtClean="0">
                <a:latin typeface="+mn-lt"/>
                <a:cs typeface="+mn-cs"/>
              </a:rPr>
              <a:t>network/infrastructure </a:t>
            </a:r>
            <a:r>
              <a:rPr lang="en-US" dirty="0">
                <a:latin typeface="+mn-lt"/>
                <a:cs typeface="+mn-cs"/>
              </a:rPr>
              <a:t>to the individual service voters.</a:t>
            </a:r>
          </a:p>
          <a:p>
            <a:pPr algn="just" fontAlgn="auto">
              <a:spcBef>
                <a:spcPts val="0"/>
              </a:spcBef>
              <a:spcAft>
                <a:spcPts val="0"/>
              </a:spcAft>
              <a:defRPr/>
            </a:pPr>
            <a:endParaRPr lang="en-US" dirty="0">
              <a:latin typeface="+mn-lt"/>
              <a:cs typeface="+mn-cs"/>
            </a:endParaRPr>
          </a:p>
          <a:p>
            <a:pPr marL="285750" indent="-285750" algn="just" fontAlgn="auto">
              <a:spcBef>
                <a:spcPts val="0"/>
              </a:spcBef>
              <a:spcAft>
                <a:spcPts val="0"/>
              </a:spcAft>
              <a:buFont typeface="Wingdings" pitchFamily="2" charset="2"/>
              <a:buChar char="v"/>
              <a:defRPr/>
            </a:pPr>
            <a:r>
              <a:rPr lang="en-US" dirty="0">
                <a:latin typeface="+mn-lt"/>
                <a:cs typeface="+mn-cs"/>
              </a:rPr>
              <a:t>The PIN will be </a:t>
            </a:r>
            <a:r>
              <a:rPr lang="en-US" dirty="0" smtClean="0">
                <a:latin typeface="+mn-lt"/>
                <a:cs typeface="+mn-cs"/>
              </a:rPr>
              <a:t>transmitted/dispatched </a:t>
            </a:r>
            <a:r>
              <a:rPr lang="en-US" dirty="0">
                <a:latin typeface="+mn-lt"/>
                <a:cs typeface="+mn-cs"/>
              </a:rPr>
              <a:t>to the individual service voters by the </a:t>
            </a:r>
            <a:r>
              <a:rPr lang="en-US" b="1" i="1" dirty="0">
                <a:latin typeface="+mn-lt"/>
                <a:cs typeface="+mn-cs"/>
              </a:rPr>
              <a:t>Record Officer</a:t>
            </a:r>
            <a:r>
              <a:rPr lang="en-US" dirty="0">
                <a:latin typeface="+mn-lt"/>
                <a:cs typeface="+mn-cs"/>
              </a:rPr>
              <a:t> to ensure that the downloaded Postal Ballot is opened by the concerned service voter only.</a:t>
            </a:r>
          </a:p>
          <a:p>
            <a:pPr marL="285750" indent="-285750" algn="just" fontAlgn="auto">
              <a:spcBef>
                <a:spcPts val="0"/>
              </a:spcBef>
              <a:spcAft>
                <a:spcPts val="0"/>
              </a:spcAft>
              <a:buFont typeface="Wingdings" pitchFamily="2" charset="2"/>
              <a:buChar char="v"/>
              <a:defRPr/>
            </a:pPr>
            <a:endParaRPr lang="en-US" dirty="0">
              <a:latin typeface="+mn-lt"/>
              <a:cs typeface="+mn-cs"/>
            </a:endParaRPr>
          </a:p>
          <a:p>
            <a:pPr marL="285750" indent="-285750" algn="just" fontAlgn="auto">
              <a:spcBef>
                <a:spcPts val="0"/>
              </a:spcBef>
              <a:spcAft>
                <a:spcPts val="0"/>
              </a:spcAft>
              <a:buFont typeface="Wingdings" pitchFamily="2" charset="2"/>
              <a:buChar char="v"/>
              <a:defRPr/>
            </a:pPr>
            <a:r>
              <a:rPr lang="en-IN" dirty="0">
                <a:latin typeface="+mn-lt"/>
                <a:cs typeface="+mn-cs"/>
              </a:rPr>
              <a:t>Multimedia based training packages related to the functioning and usage of the Postal Ballots is provided to the voters well before the announcement of the elections.</a:t>
            </a:r>
            <a:endParaRPr lang="en-US" dirty="0">
              <a:latin typeface="+mn-lt"/>
              <a:cs typeface="+mn-cs"/>
            </a:endParaRPr>
          </a:p>
          <a:p>
            <a:pPr marL="285750" indent="-285750" algn="just" fontAlgn="auto">
              <a:spcBef>
                <a:spcPts val="0"/>
              </a:spcBef>
              <a:spcAft>
                <a:spcPts val="0"/>
              </a:spcAft>
              <a:buFont typeface="Wingdings" pitchFamily="2" charset="2"/>
              <a:buChar char="v"/>
              <a:defRPr/>
            </a:pPr>
            <a:endParaRPr lang="en-US" dirty="0">
              <a:latin typeface="+mn-lt"/>
              <a:cs typeface="+mn-cs"/>
            </a:endParaRPr>
          </a:p>
        </p:txBody>
      </p:sp>
      <p:sp>
        <p:nvSpPr>
          <p:cNvPr id="3" name="TextBox 2"/>
          <p:cNvSpPr txBox="1"/>
          <p:nvPr/>
        </p:nvSpPr>
        <p:spPr>
          <a:xfrm>
            <a:off x="-357222" y="0"/>
            <a:ext cx="9144000" cy="646331"/>
          </a:xfrm>
          <a:prstGeom prst="rect">
            <a:avLst/>
          </a:prstGeom>
          <a:noFill/>
        </p:spPr>
        <p:txBody>
          <a:bodyPr>
            <a:spAutoFit/>
          </a:bodyPr>
          <a:lstStyle/>
          <a:p>
            <a:pPr algn="ctr" fontAlgn="auto">
              <a:spcBef>
                <a:spcPts val="0"/>
              </a:spcBef>
              <a:spcAft>
                <a:spcPts val="0"/>
              </a:spcAft>
              <a:defRPr/>
            </a:pPr>
            <a:r>
              <a:rPr lang="en-IN" b="1" dirty="0">
                <a:effectLst>
                  <a:outerShdw blurRad="38100" dist="38100" dir="2700000" algn="tl">
                    <a:srgbClr val="000000">
                      <a:alpha val="43137"/>
                    </a:srgbClr>
                  </a:outerShdw>
                </a:effectLst>
                <a:latin typeface="+mn-lt"/>
              </a:rPr>
              <a:t>Electronically Transmitted Postal Ballot System </a:t>
            </a:r>
            <a:r>
              <a:rPr lang="en-US" b="1" dirty="0">
                <a:effectLst>
                  <a:outerShdw blurRad="38100" dist="38100" dir="2700000" algn="tl">
                    <a:srgbClr val="000000">
                      <a:alpha val="43137"/>
                    </a:srgbClr>
                  </a:outerShdw>
                </a:effectLst>
                <a:latin typeface="+mn-lt"/>
                <a:cs typeface="+mn-cs"/>
              </a:rPr>
              <a:t>– Download: </a:t>
            </a:r>
            <a:r>
              <a:rPr lang="en-US" b="1" dirty="0">
                <a:solidFill>
                  <a:srgbClr val="0070C0"/>
                </a:solidFill>
                <a:effectLst>
                  <a:outerShdw blurRad="50800" dist="38100" dir="2700000" algn="tl" rotWithShape="0">
                    <a:prstClr val="black">
                      <a:alpha val="40000"/>
                    </a:prstClr>
                  </a:outerShdw>
                </a:effectLst>
                <a:latin typeface="+mn-lt"/>
                <a:cs typeface="+mn-cs"/>
              </a:rPr>
              <a:t>Service Voter </a:t>
            </a:r>
            <a:endParaRPr lang="en-US" b="1" i="1" dirty="0">
              <a:solidFill>
                <a:srgbClr val="DE5A00"/>
              </a:solidFill>
              <a:effectLst>
                <a:outerShdw blurRad="50800" dist="38100" dir="2700000" algn="tl" rotWithShape="0">
                  <a:prstClr val="black">
                    <a:alpha val="40000"/>
                  </a:prstClr>
                </a:outerShdw>
              </a:effectLst>
              <a:latin typeface="+mn-lt"/>
              <a:cs typeface="+mn-cs"/>
            </a:endParaRPr>
          </a:p>
          <a:p>
            <a:pPr algn="ctr" fontAlgn="auto">
              <a:spcBef>
                <a:spcPts val="0"/>
              </a:spcBef>
              <a:spcAft>
                <a:spcPts val="0"/>
              </a:spcAft>
              <a:defRPr/>
            </a:pPr>
            <a:endParaRPr lang="en-US" b="1" dirty="0">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914400"/>
            <a:ext cx="8610600" cy="5909310"/>
          </a:xfrm>
          <a:prstGeom prst="rect">
            <a:avLst/>
          </a:prstGeom>
        </p:spPr>
        <p:txBody>
          <a:bodyPr>
            <a:spAutoFit/>
          </a:bodyPr>
          <a:lstStyle/>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endParaRPr lang="en-US" dirty="0">
              <a:latin typeface="+mn-lt"/>
              <a:cs typeface="+mn-cs"/>
            </a:endParaRPr>
          </a:p>
        </p:txBody>
      </p:sp>
      <p:sp>
        <p:nvSpPr>
          <p:cNvPr id="3" name="TextBox 2"/>
          <p:cNvSpPr txBox="1"/>
          <p:nvPr/>
        </p:nvSpPr>
        <p:spPr>
          <a:xfrm>
            <a:off x="-357222" y="0"/>
            <a:ext cx="9144000" cy="646331"/>
          </a:xfrm>
          <a:prstGeom prst="rect">
            <a:avLst/>
          </a:prstGeom>
          <a:noFill/>
        </p:spPr>
        <p:txBody>
          <a:bodyPr>
            <a:spAutoFit/>
          </a:bodyPr>
          <a:lstStyle/>
          <a:p>
            <a:pPr algn="ctr" fontAlgn="auto">
              <a:spcBef>
                <a:spcPts val="0"/>
              </a:spcBef>
              <a:spcAft>
                <a:spcPts val="0"/>
              </a:spcAft>
              <a:defRPr/>
            </a:pPr>
            <a:r>
              <a:rPr lang="en-IN" b="1" dirty="0">
                <a:effectLst>
                  <a:outerShdw blurRad="38100" dist="38100" dir="2700000" algn="tl">
                    <a:srgbClr val="000000">
                      <a:alpha val="43137"/>
                    </a:srgbClr>
                  </a:outerShdw>
                </a:effectLst>
                <a:latin typeface="+mn-lt"/>
              </a:rPr>
              <a:t>Electronically Transmitted Postal Ballot System </a:t>
            </a:r>
            <a:r>
              <a:rPr lang="en-US" b="1" dirty="0">
                <a:effectLst>
                  <a:outerShdw blurRad="38100" dist="38100" dir="2700000" algn="tl">
                    <a:srgbClr val="000000">
                      <a:alpha val="43137"/>
                    </a:srgbClr>
                  </a:outerShdw>
                </a:effectLst>
                <a:latin typeface="+mn-lt"/>
                <a:cs typeface="+mn-cs"/>
              </a:rPr>
              <a:t>– Download: </a:t>
            </a:r>
            <a:r>
              <a:rPr lang="en-US" b="1" dirty="0">
                <a:solidFill>
                  <a:srgbClr val="0070C0"/>
                </a:solidFill>
                <a:effectLst>
                  <a:outerShdw blurRad="50800" dist="38100" dir="2700000" algn="tl" rotWithShape="0">
                    <a:prstClr val="black">
                      <a:alpha val="40000"/>
                    </a:prstClr>
                  </a:outerShdw>
                </a:effectLst>
                <a:latin typeface="+mn-lt"/>
                <a:cs typeface="+mn-cs"/>
              </a:rPr>
              <a:t>Service Voter </a:t>
            </a:r>
            <a:endParaRPr lang="en-US" b="1" i="1" dirty="0">
              <a:solidFill>
                <a:srgbClr val="DE5A00"/>
              </a:solidFill>
              <a:effectLst>
                <a:outerShdw blurRad="50800" dist="38100" dir="2700000" algn="tl" rotWithShape="0">
                  <a:prstClr val="black">
                    <a:alpha val="40000"/>
                  </a:prstClr>
                </a:outerShdw>
              </a:effectLst>
              <a:latin typeface="+mn-lt"/>
              <a:cs typeface="+mn-cs"/>
            </a:endParaRPr>
          </a:p>
          <a:p>
            <a:pPr algn="ctr" fontAlgn="auto">
              <a:spcBef>
                <a:spcPts val="0"/>
              </a:spcBef>
              <a:spcAft>
                <a:spcPts val="0"/>
              </a:spcAft>
              <a:defRPr/>
            </a:pPr>
            <a:endParaRPr lang="en-US" b="1" dirty="0">
              <a:effectLst>
                <a:outerShdw blurRad="38100" dist="38100" dir="2700000" algn="tl">
                  <a:srgbClr val="000000">
                    <a:alpha val="43137"/>
                  </a:srgbClr>
                </a:outerShdw>
              </a:effectLst>
              <a:latin typeface="+mn-lt"/>
              <a:cs typeface="+mn-cs"/>
            </a:endParaRPr>
          </a:p>
        </p:txBody>
      </p:sp>
      <p:graphicFrame>
        <p:nvGraphicFramePr>
          <p:cNvPr id="8" name="Diagram 7"/>
          <p:cNvGraphicFramePr/>
          <p:nvPr>
            <p:extLst>
              <p:ext uri="{D42A27DB-BD31-4B8C-83A1-F6EECF244321}">
                <p14:modId xmlns:p14="http://schemas.microsoft.com/office/powerpoint/2010/main" val="4081522401"/>
              </p:ext>
            </p:extLst>
          </p:nvPr>
        </p:nvGraphicFramePr>
        <p:xfrm>
          <a:off x="228600" y="914400"/>
          <a:ext cx="8812161" cy="5840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4261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914400"/>
            <a:ext cx="8458200" cy="4032250"/>
          </a:xfrm>
          <a:prstGeom prst="rect">
            <a:avLst/>
          </a:prstGeom>
        </p:spPr>
        <p:txBody>
          <a:bodyPr>
            <a:spAutoFit/>
          </a:bodyPr>
          <a:lstStyle/>
          <a:p>
            <a:pPr marL="0" lvl="1" fontAlgn="auto">
              <a:spcBef>
                <a:spcPts val="0"/>
              </a:spcBef>
              <a:spcAft>
                <a:spcPts val="0"/>
              </a:spcAft>
              <a:defRPr/>
            </a:pPr>
            <a:r>
              <a:rPr lang="en-US" sz="2000" b="1" dirty="0">
                <a:solidFill>
                  <a:srgbClr val="0070C0"/>
                </a:solidFill>
                <a:latin typeface="+mn-lt"/>
                <a:cs typeface="+mn-cs"/>
              </a:rPr>
              <a:t>Marking of Vote and dispatch of marked Postal Ballot by Service Voter</a:t>
            </a:r>
            <a:endParaRPr lang="en-IN" sz="2000" b="1" dirty="0">
              <a:solidFill>
                <a:srgbClr val="0070C0"/>
              </a:solidFill>
              <a:latin typeface="+mn-lt"/>
              <a:cs typeface="+mn-cs"/>
            </a:endParaRPr>
          </a:p>
          <a:p>
            <a:pPr marL="0" lvl="1" fontAlgn="auto">
              <a:spcBef>
                <a:spcPts val="0"/>
              </a:spcBef>
              <a:spcAft>
                <a:spcPts val="0"/>
              </a:spcAft>
              <a:defRPr/>
            </a:pPr>
            <a:endParaRPr lang="en-IN" sz="2000" b="1" dirty="0">
              <a:solidFill>
                <a:srgbClr val="0070C0"/>
              </a:solidFill>
              <a:latin typeface="+mn-lt"/>
              <a:cs typeface="+mn-cs"/>
            </a:endParaRPr>
          </a:p>
          <a:p>
            <a:pPr marL="0" lvl="1" fontAlgn="auto">
              <a:spcBef>
                <a:spcPts val="0"/>
              </a:spcBef>
              <a:spcAft>
                <a:spcPts val="0"/>
              </a:spcAft>
              <a:defRPr/>
            </a:pPr>
            <a:r>
              <a:rPr lang="en-US" b="1" dirty="0">
                <a:latin typeface="+mn-lt"/>
                <a:cs typeface="+mn-cs"/>
              </a:rPr>
              <a:t>The Service Voter will: </a:t>
            </a:r>
          </a:p>
          <a:p>
            <a:pPr marL="0" lvl="1" fontAlgn="auto">
              <a:spcBef>
                <a:spcPts val="0"/>
              </a:spcBef>
              <a:spcAft>
                <a:spcPts val="0"/>
              </a:spcAft>
              <a:defRPr/>
            </a:pPr>
            <a:endParaRPr lang="en-IN" b="1" i="1" dirty="0">
              <a:latin typeface="+mn-lt"/>
              <a:cs typeface="+mn-cs"/>
            </a:endParaRPr>
          </a:p>
          <a:p>
            <a:pPr marL="742950" lvl="1" indent="-285750" fontAlgn="auto">
              <a:spcBef>
                <a:spcPts val="0"/>
              </a:spcBef>
              <a:spcAft>
                <a:spcPts val="0"/>
              </a:spcAft>
              <a:buFont typeface="Wingdings" panose="05000000000000000000" pitchFamily="2" charset="2"/>
              <a:buChar char="v"/>
              <a:defRPr/>
            </a:pPr>
            <a:r>
              <a:rPr lang="en-IN" b="1" i="1" dirty="0">
                <a:latin typeface="+mn-lt"/>
                <a:cs typeface="+mn-cs"/>
              </a:rPr>
              <a:t>Mark Vote on printed Postal Ballot Paper</a:t>
            </a:r>
          </a:p>
          <a:p>
            <a:pPr marL="742950" lvl="1" indent="-285750" fontAlgn="auto">
              <a:spcBef>
                <a:spcPts val="0"/>
              </a:spcBef>
              <a:spcAft>
                <a:spcPts val="0"/>
              </a:spcAft>
              <a:buFont typeface="Wingdings" panose="05000000000000000000" pitchFamily="2" charset="2"/>
              <a:buChar char="v"/>
              <a:defRPr/>
            </a:pPr>
            <a:endParaRPr lang="en-IN" b="1" i="1" dirty="0">
              <a:latin typeface="+mn-lt"/>
              <a:cs typeface="+mn-cs"/>
            </a:endParaRPr>
          </a:p>
          <a:p>
            <a:pPr marL="742950" lvl="1" indent="-285750" fontAlgn="auto">
              <a:spcBef>
                <a:spcPts val="0"/>
              </a:spcBef>
              <a:spcAft>
                <a:spcPts val="0"/>
              </a:spcAft>
              <a:buFont typeface="Wingdings" panose="05000000000000000000" pitchFamily="2" charset="2"/>
              <a:buChar char="v"/>
              <a:defRPr/>
            </a:pPr>
            <a:r>
              <a:rPr lang="en-IN" b="1" i="1" dirty="0">
                <a:latin typeface="+mn-lt"/>
                <a:cs typeface="+mn-cs"/>
              </a:rPr>
              <a:t>Sign the Form “Declaration by the Elector”</a:t>
            </a:r>
          </a:p>
          <a:p>
            <a:pPr marL="742950" lvl="1" indent="-285750" fontAlgn="auto">
              <a:spcBef>
                <a:spcPts val="0"/>
              </a:spcBef>
              <a:spcAft>
                <a:spcPts val="0"/>
              </a:spcAft>
              <a:buFont typeface="Wingdings" panose="05000000000000000000" pitchFamily="2" charset="2"/>
              <a:buChar char="v"/>
              <a:defRPr/>
            </a:pPr>
            <a:endParaRPr lang="en-IN" b="1" i="1" dirty="0">
              <a:latin typeface="+mn-lt"/>
              <a:cs typeface="+mn-cs"/>
            </a:endParaRPr>
          </a:p>
          <a:p>
            <a:pPr marL="742950" lvl="1" indent="-285750" fontAlgn="auto">
              <a:spcBef>
                <a:spcPts val="0"/>
              </a:spcBef>
              <a:spcAft>
                <a:spcPts val="0"/>
              </a:spcAft>
              <a:buFont typeface="Wingdings" panose="05000000000000000000" pitchFamily="2" charset="2"/>
              <a:buChar char="v"/>
              <a:defRPr/>
            </a:pPr>
            <a:r>
              <a:rPr lang="en-IN" b="1" i="1" dirty="0">
                <a:latin typeface="+mn-lt"/>
                <a:cs typeface="+mn-cs"/>
              </a:rPr>
              <a:t>Place the Vote (Marked Postal Ballot Paper) in Envelope-A and seal it</a:t>
            </a:r>
          </a:p>
          <a:p>
            <a:pPr marL="742950" lvl="1" indent="-285750" fontAlgn="auto">
              <a:spcBef>
                <a:spcPts val="0"/>
              </a:spcBef>
              <a:spcAft>
                <a:spcPts val="0"/>
              </a:spcAft>
              <a:buFont typeface="Wingdings" panose="05000000000000000000" pitchFamily="2" charset="2"/>
              <a:buChar char="v"/>
              <a:defRPr/>
            </a:pPr>
            <a:endParaRPr lang="en-IN" b="1" i="1" dirty="0">
              <a:latin typeface="+mn-lt"/>
              <a:cs typeface="+mn-cs"/>
            </a:endParaRPr>
          </a:p>
          <a:p>
            <a:pPr marL="742950" lvl="1" indent="-285750" fontAlgn="auto">
              <a:spcBef>
                <a:spcPts val="0"/>
              </a:spcBef>
              <a:spcAft>
                <a:spcPts val="0"/>
              </a:spcAft>
              <a:buFont typeface="Wingdings" panose="05000000000000000000" pitchFamily="2" charset="2"/>
              <a:buChar char="v"/>
              <a:defRPr/>
            </a:pPr>
            <a:r>
              <a:rPr lang="en-IN" b="1" i="1" dirty="0">
                <a:latin typeface="+mn-lt"/>
                <a:cs typeface="+mn-cs"/>
              </a:rPr>
              <a:t>Place the declaration form and Envelope-A in Envelope-B and seal it</a:t>
            </a:r>
          </a:p>
          <a:p>
            <a:pPr marL="742950" lvl="1" indent="-285750" fontAlgn="auto">
              <a:spcBef>
                <a:spcPts val="0"/>
              </a:spcBef>
              <a:spcAft>
                <a:spcPts val="0"/>
              </a:spcAft>
              <a:buFont typeface="Wingdings" panose="05000000000000000000" pitchFamily="2" charset="2"/>
              <a:buChar char="v"/>
              <a:defRPr/>
            </a:pPr>
            <a:endParaRPr lang="en-IN" b="1" i="1" dirty="0">
              <a:latin typeface="+mn-lt"/>
              <a:cs typeface="+mn-cs"/>
            </a:endParaRPr>
          </a:p>
          <a:p>
            <a:pPr marL="742950" lvl="1" indent="-285750" fontAlgn="auto">
              <a:spcBef>
                <a:spcPts val="0"/>
              </a:spcBef>
              <a:spcAft>
                <a:spcPts val="0"/>
              </a:spcAft>
              <a:buFont typeface="Wingdings" panose="05000000000000000000" pitchFamily="2" charset="2"/>
              <a:buChar char="v"/>
              <a:defRPr/>
            </a:pPr>
            <a:r>
              <a:rPr lang="en-IN" b="1" i="1" dirty="0">
                <a:latin typeface="+mn-lt"/>
                <a:cs typeface="+mn-cs"/>
              </a:rPr>
              <a:t>Post/Dispatch this Envelope-B to the respective RO</a:t>
            </a:r>
            <a:endParaRPr lang="en-US" b="1" i="1" dirty="0">
              <a:latin typeface="+mn-lt"/>
              <a:cs typeface="+mn-cs"/>
            </a:endParaRPr>
          </a:p>
          <a:p>
            <a:pPr fontAlgn="auto">
              <a:spcBef>
                <a:spcPts val="0"/>
              </a:spcBef>
              <a:spcAft>
                <a:spcPts val="0"/>
              </a:spcAft>
              <a:defRPr/>
            </a:pPr>
            <a:endParaRPr lang="en-IN" dirty="0">
              <a:latin typeface="+mn-lt"/>
              <a:cs typeface="+mn-cs"/>
            </a:endParaRPr>
          </a:p>
        </p:txBody>
      </p:sp>
      <p:sp>
        <p:nvSpPr>
          <p:cNvPr id="3" name="TextBox 2"/>
          <p:cNvSpPr txBox="1"/>
          <p:nvPr/>
        </p:nvSpPr>
        <p:spPr>
          <a:xfrm>
            <a:off x="-357222" y="0"/>
            <a:ext cx="9144000" cy="646331"/>
          </a:xfrm>
          <a:prstGeom prst="rect">
            <a:avLst/>
          </a:prstGeom>
          <a:noFill/>
        </p:spPr>
        <p:txBody>
          <a:bodyPr>
            <a:spAutoFit/>
          </a:bodyPr>
          <a:lstStyle/>
          <a:p>
            <a:pPr algn="ctr" fontAlgn="auto">
              <a:spcBef>
                <a:spcPts val="0"/>
              </a:spcBef>
              <a:spcAft>
                <a:spcPts val="0"/>
              </a:spcAft>
              <a:defRPr/>
            </a:pPr>
            <a:r>
              <a:rPr lang="en-IN" b="1" dirty="0">
                <a:effectLst>
                  <a:outerShdw blurRad="38100" dist="38100" dir="2700000" algn="tl">
                    <a:srgbClr val="000000">
                      <a:alpha val="43137"/>
                    </a:srgbClr>
                  </a:outerShdw>
                </a:effectLst>
                <a:latin typeface="+mn-lt"/>
                <a:cs typeface="+mn-cs"/>
              </a:rPr>
              <a:t>Electronically Transmitted Postal Ballot System </a:t>
            </a:r>
            <a:r>
              <a:rPr lang="en-US" b="1" dirty="0">
                <a:effectLst>
                  <a:outerShdw blurRad="38100" dist="38100" dir="2700000" algn="tl">
                    <a:srgbClr val="000000">
                      <a:alpha val="43137"/>
                    </a:srgbClr>
                  </a:outerShdw>
                </a:effectLst>
                <a:latin typeface="+mn-lt"/>
                <a:cs typeface="+mn-cs"/>
              </a:rPr>
              <a:t>– Download: </a:t>
            </a:r>
            <a:r>
              <a:rPr lang="en-US" b="1" dirty="0">
                <a:solidFill>
                  <a:srgbClr val="0070C0"/>
                </a:solidFill>
                <a:effectLst>
                  <a:outerShdw blurRad="50800" dist="38100" dir="2700000" algn="tl" rotWithShape="0">
                    <a:prstClr val="black">
                      <a:alpha val="40000"/>
                    </a:prstClr>
                  </a:outerShdw>
                </a:effectLst>
                <a:latin typeface="+mn-lt"/>
                <a:cs typeface="+mn-cs"/>
              </a:rPr>
              <a:t>Service Voter </a:t>
            </a:r>
            <a:endParaRPr lang="en-US" b="1" i="1" dirty="0">
              <a:solidFill>
                <a:srgbClr val="DE5A00"/>
              </a:solidFill>
              <a:effectLst>
                <a:outerShdw blurRad="50800" dist="38100" dir="2700000" algn="tl" rotWithShape="0">
                  <a:prstClr val="black">
                    <a:alpha val="40000"/>
                  </a:prstClr>
                </a:outerShdw>
              </a:effectLst>
              <a:latin typeface="+mn-lt"/>
              <a:cs typeface="+mn-cs"/>
            </a:endParaRPr>
          </a:p>
          <a:p>
            <a:pPr algn="ctr" fontAlgn="auto">
              <a:spcBef>
                <a:spcPts val="0"/>
              </a:spcBef>
              <a:spcAft>
                <a:spcPts val="0"/>
              </a:spcAft>
              <a:defRPr/>
            </a:pPr>
            <a:endParaRPr lang="en-US" b="1" dirty="0">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val="1929774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C:\Documents and Settings\MAHESH KULKARNI\Desktop\e-Postal Ballot Work_1.png"/>
          <p:cNvPicPr>
            <a:picLocks noChangeAspect="1" noChangeArrowheads="1"/>
          </p:cNvPicPr>
          <p:nvPr/>
        </p:nvPicPr>
        <p:blipFill>
          <a:blip r:embed="rId2">
            <a:extLst>
              <a:ext uri="{28A0092B-C50C-407E-A947-70E740481C1C}">
                <a14:useLocalDpi xmlns:a14="http://schemas.microsoft.com/office/drawing/2010/main" val="0"/>
              </a:ext>
            </a:extLst>
          </a:blip>
          <a:srcRect l="227" t="3717" r="906" b="3369"/>
          <a:stretch>
            <a:fillRect/>
          </a:stretch>
        </p:blipFill>
        <p:spPr bwMode="auto">
          <a:xfrm>
            <a:off x="490538" y="1066800"/>
            <a:ext cx="8305800" cy="571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35" name="TextBox 1"/>
          <p:cNvSpPr txBox="1">
            <a:spLocks noChangeArrowheads="1"/>
          </p:cNvSpPr>
          <p:nvPr/>
        </p:nvSpPr>
        <p:spPr bwMode="auto">
          <a:xfrm>
            <a:off x="611832" y="188640"/>
            <a:ext cx="784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b="1" dirty="0">
                <a:solidFill>
                  <a:srgbClr val="0070C0"/>
                </a:solidFill>
                <a:effectLst>
                  <a:outerShdw blurRad="38100" dist="38100" dir="2700000" algn="tl">
                    <a:srgbClr val="000000">
                      <a:alpha val="43137"/>
                    </a:srgbClr>
                  </a:outerShdw>
                </a:effectLst>
              </a:rPr>
              <a:t>INFOGRAPHIC - Process to be followed by Service Voter</a:t>
            </a:r>
          </a:p>
        </p:txBody>
      </p:sp>
    </p:spTree>
    <p:extLst>
      <p:ext uri="{BB962C8B-B14F-4D97-AF65-F5344CB8AC3E}">
        <p14:creationId xmlns:p14="http://schemas.microsoft.com/office/powerpoint/2010/main" val="624470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914400"/>
            <a:ext cx="8458200" cy="5324475"/>
          </a:xfrm>
          <a:prstGeom prst="rect">
            <a:avLst/>
          </a:prstGeom>
        </p:spPr>
        <p:txBody>
          <a:bodyPr>
            <a:spAutoFit/>
          </a:bodyPr>
          <a:lstStyle/>
          <a:p>
            <a:pPr fontAlgn="auto">
              <a:spcBef>
                <a:spcPts val="0"/>
              </a:spcBef>
              <a:spcAft>
                <a:spcPts val="0"/>
              </a:spcAft>
              <a:defRPr/>
            </a:pPr>
            <a:r>
              <a:rPr lang="en-IN" dirty="0">
                <a:latin typeface="+mn-lt"/>
                <a:cs typeface="+mn-cs"/>
              </a:rPr>
              <a:t>The pre counting process involves the verification of the following: </a:t>
            </a:r>
          </a:p>
          <a:p>
            <a:pPr fontAlgn="auto">
              <a:spcBef>
                <a:spcPts val="0"/>
              </a:spcBef>
              <a:spcAft>
                <a:spcPts val="0"/>
              </a:spcAft>
              <a:defRPr/>
            </a:pPr>
            <a:endParaRPr lang="en-IN" dirty="0">
              <a:latin typeface="+mn-lt"/>
              <a:cs typeface="+mn-cs"/>
            </a:endParaRPr>
          </a:p>
          <a:p>
            <a:pPr marL="742950" lvl="1" indent="-285750" fontAlgn="auto">
              <a:spcBef>
                <a:spcPts val="0"/>
              </a:spcBef>
              <a:spcAft>
                <a:spcPts val="0"/>
              </a:spcAft>
              <a:buFont typeface="Wingdings" panose="05000000000000000000" pitchFamily="2" charset="2"/>
              <a:buChar char="§"/>
              <a:defRPr/>
            </a:pPr>
            <a:r>
              <a:rPr lang="en-US" b="1" i="1" dirty="0">
                <a:latin typeface="+mn-lt"/>
                <a:cs typeface="+mn-cs"/>
              </a:rPr>
              <a:t>Form 13-C - Cover B (Outer Envelope)</a:t>
            </a:r>
            <a:endParaRPr lang="en-IN" sz="1600" b="1" i="1" dirty="0">
              <a:latin typeface="+mn-lt"/>
              <a:cs typeface="+mn-cs"/>
            </a:endParaRPr>
          </a:p>
          <a:p>
            <a:pPr marL="742950" lvl="1" indent="-285750" fontAlgn="auto">
              <a:spcBef>
                <a:spcPts val="0"/>
              </a:spcBef>
              <a:spcAft>
                <a:spcPts val="0"/>
              </a:spcAft>
              <a:buFont typeface="Wingdings" panose="05000000000000000000" pitchFamily="2" charset="2"/>
              <a:buChar char="§"/>
              <a:defRPr/>
            </a:pPr>
            <a:r>
              <a:rPr lang="en-US" b="1" i="1" dirty="0">
                <a:latin typeface="+mn-lt"/>
                <a:cs typeface="+mn-cs"/>
              </a:rPr>
              <a:t>Form 13-A - Declaration by Elector</a:t>
            </a:r>
            <a:endParaRPr lang="en-IN" sz="1600" b="1" i="1" dirty="0">
              <a:latin typeface="+mn-lt"/>
              <a:cs typeface="+mn-cs"/>
            </a:endParaRPr>
          </a:p>
          <a:p>
            <a:pPr marL="742950" lvl="1" indent="-285750" fontAlgn="auto">
              <a:spcBef>
                <a:spcPts val="0"/>
              </a:spcBef>
              <a:spcAft>
                <a:spcPts val="0"/>
              </a:spcAft>
              <a:buFont typeface="Wingdings" panose="05000000000000000000" pitchFamily="2" charset="2"/>
              <a:buChar char="§"/>
              <a:defRPr/>
            </a:pPr>
            <a:r>
              <a:rPr lang="en-US" b="1" i="1" dirty="0">
                <a:latin typeface="+mn-lt"/>
                <a:cs typeface="+mn-cs"/>
              </a:rPr>
              <a:t>Form 13-B - Cover A (Inner Envelope)</a:t>
            </a:r>
            <a:endParaRPr lang="en-IN" sz="1600" b="1" i="1" dirty="0">
              <a:latin typeface="+mn-lt"/>
              <a:cs typeface="+mn-cs"/>
            </a:endParaRPr>
          </a:p>
          <a:p>
            <a:pPr marL="742950" lvl="1" indent="-285750" fontAlgn="auto">
              <a:spcBef>
                <a:spcPts val="0"/>
              </a:spcBef>
              <a:spcAft>
                <a:spcPts val="0"/>
              </a:spcAft>
              <a:buFont typeface="Wingdings" panose="05000000000000000000" pitchFamily="2" charset="2"/>
              <a:buChar char="§"/>
              <a:defRPr/>
            </a:pPr>
            <a:r>
              <a:rPr lang="en-US" b="1" i="1" dirty="0">
                <a:latin typeface="+mn-lt"/>
                <a:cs typeface="+mn-cs"/>
              </a:rPr>
              <a:t>Postal Ballot Paper</a:t>
            </a:r>
            <a:endParaRPr lang="en-IN" sz="1600" b="1" i="1" dirty="0">
              <a:latin typeface="+mn-lt"/>
              <a:cs typeface="+mn-cs"/>
            </a:endParaRPr>
          </a:p>
          <a:p>
            <a:pPr lvl="1" fontAlgn="auto">
              <a:spcBef>
                <a:spcPts val="0"/>
              </a:spcBef>
              <a:spcAft>
                <a:spcPts val="0"/>
              </a:spcAft>
              <a:defRPr/>
            </a:pPr>
            <a:endParaRPr lang="en-IN" sz="1600" dirty="0">
              <a:latin typeface="+mn-lt"/>
              <a:cs typeface="+mn-cs"/>
            </a:endParaRPr>
          </a:p>
          <a:p>
            <a:pPr algn="just" fontAlgn="auto">
              <a:spcBef>
                <a:spcPts val="0"/>
              </a:spcBef>
              <a:spcAft>
                <a:spcPts val="0"/>
              </a:spcAft>
              <a:defRPr/>
            </a:pPr>
            <a:r>
              <a:rPr lang="en-US" dirty="0">
                <a:latin typeface="+mn-lt"/>
                <a:cs typeface="+mn-cs"/>
              </a:rPr>
              <a:t>Optically machine readable code</a:t>
            </a:r>
            <a:r>
              <a:rPr lang="en-IN" dirty="0">
                <a:latin typeface="+mn-lt"/>
                <a:cs typeface="+mn-cs"/>
              </a:rPr>
              <a:t> will be scanned on the Outer Envelope and necessary validity checks will be performed. </a:t>
            </a:r>
          </a:p>
          <a:p>
            <a:pPr algn="just" fontAlgn="auto">
              <a:spcBef>
                <a:spcPts val="0"/>
              </a:spcBef>
              <a:spcAft>
                <a:spcPts val="0"/>
              </a:spcAft>
              <a:defRPr/>
            </a:pPr>
            <a:endParaRPr lang="en-IN" dirty="0">
              <a:latin typeface="+mn-lt"/>
              <a:cs typeface="+mn-cs"/>
            </a:endParaRPr>
          </a:p>
          <a:p>
            <a:pPr algn="just" fontAlgn="auto">
              <a:spcBef>
                <a:spcPts val="0"/>
              </a:spcBef>
              <a:spcAft>
                <a:spcPts val="0"/>
              </a:spcAft>
              <a:defRPr/>
            </a:pPr>
            <a:r>
              <a:rPr lang="en-US" dirty="0">
                <a:latin typeface="+mn-lt"/>
                <a:cs typeface="+mn-cs"/>
              </a:rPr>
              <a:t>After verification of the outer envelope, a </a:t>
            </a:r>
            <a:r>
              <a:rPr lang="en-US" i="1" dirty="0">
                <a:latin typeface="+mn-lt"/>
                <a:cs typeface="+mn-cs"/>
              </a:rPr>
              <a:t>unique serial number </a:t>
            </a:r>
            <a:r>
              <a:rPr lang="en-US" dirty="0">
                <a:latin typeface="+mn-lt"/>
                <a:cs typeface="+mn-cs"/>
              </a:rPr>
              <a:t>will be </a:t>
            </a:r>
            <a:r>
              <a:rPr lang="en-US" i="1" dirty="0">
                <a:latin typeface="+mn-lt"/>
                <a:cs typeface="+mn-cs"/>
              </a:rPr>
              <a:t>recorded in the database against the code on outer envelope (Cover B) </a:t>
            </a:r>
            <a:r>
              <a:rPr lang="en-US" dirty="0">
                <a:latin typeface="+mn-lt"/>
                <a:cs typeface="+mn-cs"/>
              </a:rPr>
              <a:t>and</a:t>
            </a:r>
            <a:r>
              <a:rPr lang="en-US" i="1" dirty="0">
                <a:latin typeface="+mn-lt"/>
                <a:cs typeface="+mn-cs"/>
              </a:rPr>
              <a:t> </a:t>
            </a:r>
            <a:r>
              <a:rPr lang="en-US" dirty="0">
                <a:latin typeface="+mn-lt"/>
                <a:cs typeface="+mn-cs"/>
              </a:rPr>
              <a:t>the</a:t>
            </a:r>
            <a:r>
              <a:rPr lang="en-US" i="1" dirty="0">
                <a:latin typeface="+mn-lt"/>
                <a:cs typeface="+mn-cs"/>
              </a:rPr>
              <a:t> same will be written on the Cover B</a:t>
            </a:r>
            <a:r>
              <a:rPr lang="en-US" dirty="0">
                <a:latin typeface="+mn-lt"/>
                <a:cs typeface="+mn-cs"/>
              </a:rPr>
              <a:t>. </a:t>
            </a: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r>
              <a:rPr lang="en-US" dirty="0">
                <a:latin typeface="+mn-lt"/>
                <a:cs typeface="+mn-cs"/>
              </a:rPr>
              <a:t>If another envelope with the same credentials/serial number is found, then the serial number of the older envelope will be displayed to the RO for duplicate envelopes. </a:t>
            </a:r>
          </a:p>
          <a:p>
            <a:pPr algn="just" fontAlgn="auto">
              <a:spcBef>
                <a:spcPts val="0"/>
              </a:spcBef>
              <a:spcAft>
                <a:spcPts val="0"/>
              </a:spcAft>
              <a:defRPr/>
            </a:pPr>
            <a:r>
              <a:rPr lang="en-US" i="1" dirty="0">
                <a:latin typeface="+mn-lt"/>
                <a:cs typeface="+mn-cs"/>
              </a:rPr>
              <a:t>This will help in locating the duplicate envelopes physically.</a:t>
            </a:r>
          </a:p>
          <a:p>
            <a:pPr algn="just" fontAlgn="auto">
              <a:spcBef>
                <a:spcPts val="0"/>
              </a:spcBef>
              <a:spcAft>
                <a:spcPts val="0"/>
              </a:spcAft>
              <a:defRPr/>
            </a:pPr>
            <a:endParaRPr lang="en-US" dirty="0">
              <a:latin typeface="+mn-lt"/>
              <a:cs typeface="+mn-cs"/>
            </a:endParaRPr>
          </a:p>
          <a:p>
            <a:pPr fontAlgn="auto">
              <a:spcBef>
                <a:spcPts val="0"/>
              </a:spcBef>
              <a:spcAft>
                <a:spcPts val="0"/>
              </a:spcAft>
              <a:defRPr/>
            </a:pPr>
            <a:endParaRPr lang="en-IN" dirty="0">
              <a:latin typeface="+mn-lt"/>
              <a:cs typeface="+mn-cs"/>
            </a:endParaRPr>
          </a:p>
        </p:txBody>
      </p:sp>
      <p:sp>
        <p:nvSpPr>
          <p:cNvPr id="3" name="TextBox 2"/>
          <p:cNvSpPr txBox="1"/>
          <p:nvPr/>
        </p:nvSpPr>
        <p:spPr>
          <a:xfrm>
            <a:off x="0" y="0"/>
            <a:ext cx="9144000" cy="369332"/>
          </a:xfrm>
          <a:prstGeom prst="rect">
            <a:avLst/>
          </a:prstGeom>
          <a:noFill/>
        </p:spPr>
        <p:txBody>
          <a:bodyPr>
            <a:spAutoFit/>
          </a:bodyPr>
          <a:lstStyle/>
          <a:p>
            <a:pPr algn="ctr" fontAlgn="auto">
              <a:spcBef>
                <a:spcPts val="0"/>
              </a:spcBef>
              <a:spcAft>
                <a:spcPts val="0"/>
              </a:spcAft>
              <a:defRPr/>
            </a:pPr>
            <a:r>
              <a:rPr lang="en-IN" b="1" dirty="0">
                <a:effectLst>
                  <a:outerShdw blurRad="38100" dist="38100" dir="2700000" algn="tl">
                    <a:srgbClr val="000000">
                      <a:alpha val="43137"/>
                    </a:srgbClr>
                  </a:outerShdw>
                </a:effectLst>
                <a:latin typeface="+mn-lt"/>
                <a:cs typeface="+mn-cs"/>
              </a:rPr>
              <a:t>Electronically Transmitted Postal Ballot System </a:t>
            </a:r>
            <a:r>
              <a:rPr lang="en-US" b="1" dirty="0">
                <a:effectLst>
                  <a:outerShdw blurRad="38100" dist="38100" dir="2700000" algn="tl">
                    <a:srgbClr val="000000">
                      <a:alpha val="43137"/>
                    </a:srgbClr>
                  </a:outerShdw>
                </a:effectLst>
                <a:latin typeface="+mn-lt"/>
                <a:cs typeface="+mn-cs"/>
              </a:rPr>
              <a:t>– Pre Counting</a:t>
            </a:r>
          </a:p>
        </p:txBody>
      </p:sp>
    </p:spTree>
    <p:extLst>
      <p:ext uri="{BB962C8B-B14F-4D97-AF65-F5344CB8AC3E}">
        <p14:creationId xmlns:p14="http://schemas.microsoft.com/office/powerpoint/2010/main" val="2914126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28600" y="914400"/>
            <a:ext cx="8458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dirty="0">
                <a:latin typeface="Calibri" pitchFamily="34" charset="0"/>
              </a:rPr>
              <a:t>On opening the outer envelope, two documents are required to be found inside.</a:t>
            </a:r>
          </a:p>
          <a:p>
            <a:pPr algn="just"/>
            <a:endParaRPr lang="en-US" dirty="0">
              <a:latin typeface="Calibri" pitchFamily="34" charset="0"/>
            </a:endParaRPr>
          </a:p>
          <a:p>
            <a:pPr marL="742950" lvl="1" indent="-285750" algn="just">
              <a:buFont typeface="Wingdings" pitchFamily="2" charset="2"/>
              <a:buChar char="§"/>
            </a:pPr>
            <a:r>
              <a:rPr lang="en-US" b="1" i="1" dirty="0">
                <a:latin typeface="Calibri" pitchFamily="34" charset="0"/>
              </a:rPr>
              <a:t>The declaration by the voter and </a:t>
            </a:r>
          </a:p>
          <a:p>
            <a:pPr marL="742950" lvl="1" indent="-285750" algn="just">
              <a:buFont typeface="Wingdings" pitchFamily="2" charset="2"/>
              <a:buChar char="§"/>
            </a:pPr>
            <a:r>
              <a:rPr lang="en-US" b="1" i="1" dirty="0">
                <a:latin typeface="Calibri" pitchFamily="34" charset="0"/>
              </a:rPr>
              <a:t>Inner envelope containing the Postal Ballot Paper. </a:t>
            </a:r>
          </a:p>
          <a:p>
            <a:pPr algn="just"/>
            <a:endParaRPr lang="en-IN" dirty="0">
              <a:latin typeface="Calibri" pitchFamily="34" charset="0"/>
            </a:endParaRPr>
          </a:p>
          <a:p>
            <a:pPr algn="just"/>
            <a:r>
              <a:rPr lang="en-US" dirty="0">
                <a:latin typeface="Calibri" pitchFamily="34" charset="0"/>
              </a:rPr>
              <a:t>As each cover is opened, RO will take out the declaration and the inner envelope, scan, verify and then scrutinize the declaration.</a:t>
            </a:r>
          </a:p>
          <a:p>
            <a:pPr algn="just"/>
            <a:endParaRPr lang="en-IN" dirty="0">
              <a:latin typeface="Calibri" pitchFamily="34" charset="0"/>
            </a:endParaRPr>
          </a:p>
          <a:p>
            <a:pPr algn="just"/>
            <a:r>
              <a:rPr lang="en-US" dirty="0">
                <a:latin typeface="Calibri" pitchFamily="34" charset="0"/>
              </a:rPr>
              <a:t>Before opening the inner envelope containing the marked postal ballot paper, the Returning Officer will check the declaration.</a:t>
            </a:r>
          </a:p>
          <a:p>
            <a:pPr algn="just"/>
            <a:endParaRPr lang="en-US" dirty="0">
              <a:latin typeface="Calibri" pitchFamily="34" charset="0"/>
            </a:endParaRPr>
          </a:p>
          <a:p>
            <a:pPr algn="just"/>
            <a:r>
              <a:rPr lang="en-US" dirty="0">
                <a:latin typeface="Calibri" pitchFamily="34" charset="0"/>
              </a:rPr>
              <a:t>Thereafter the inner envelope will be verified and opened one after another. Then the marked Postal Paper will be taken out, verified and validity of the Postal Ballot Papers scrutinized and decisions arrived at.</a:t>
            </a:r>
          </a:p>
          <a:p>
            <a:pPr algn="just"/>
            <a:endParaRPr lang="en-US" dirty="0">
              <a:latin typeface="Calibri" pitchFamily="34" charset="0"/>
            </a:endParaRPr>
          </a:p>
          <a:p>
            <a:pPr algn="just"/>
            <a:r>
              <a:rPr lang="en-US" b="1" i="1" dirty="0">
                <a:latin typeface="Calibri" pitchFamily="34" charset="0"/>
              </a:rPr>
              <a:t>The  valid Postal Ballot Paper will then be forwarded for COUNTING.</a:t>
            </a:r>
            <a:r>
              <a:rPr lang="en-US" dirty="0">
                <a:latin typeface="Calibri" pitchFamily="34" charset="0"/>
              </a:rPr>
              <a:t> </a:t>
            </a:r>
          </a:p>
          <a:p>
            <a:pPr algn="just"/>
            <a:endParaRPr lang="en-IN" dirty="0">
              <a:latin typeface="Calibri" pitchFamily="34" charset="0"/>
            </a:endParaRPr>
          </a:p>
        </p:txBody>
      </p:sp>
      <p:sp>
        <p:nvSpPr>
          <p:cNvPr id="3" name="TextBox 2"/>
          <p:cNvSpPr txBox="1"/>
          <p:nvPr/>
        </p:nvSpPr>
        <p:spPr>
          <a:xfrm>
            <a:off x="0" y="0"/>
            <a:ext cx="9144000" cy="369332"/>
          </a:xfrm>
          <a:prstGeom prst="rect">
            <a:avLst/>
          </a:prstGeom>
          <a:noFill/>
        </p:spPr>
        <p:txBody>
          <a:bodyPr>
            <a:spAutoFit/>
          </a:bodyPr>
          <a:lstStyle/>
          <a:p>
            <a:pPr algn="ctr" fontAlgn="auto">
              <a:spcBef>
                <a:spcPts val="0"/>
              </a:spcBef>
              <a:spcAft>
                <a:spcPts val="0"/>
              </a:spcAft>
              <a:defRPr/>
            </a:pPr>
            <a:r>
              <a:rPr lang="en-IN" b="1" dirty="0">
                <a:effectLst>
                  <a:outerShdw blurRad="38100" dist="38100" dir="2700000" algn="tl">
                    <a:srgbClr val="000000">
                      <a:alpha val="43137"/>
                    </a:srgbClr>
                  </a:outerShdw>
                </a:effectLst>
                <a:latin typeface="+mn-lt"/>
                <a:cs typeface="+mn-cs"/>
              </a:rPr>
              <a:t>Electronically Transmitted Postal Ballot System </a:t>
            </a:r>
            <a:r>
              <a:rPr lang="en-US" b="1" dirty="0">
                <a:effectLst>
                  <a:outerShdw blurRad="38100" dist="38100" dir="2700000" algn="tl">
                    <a:srgbClr val="000000">
                      <a:alpha val="43137"/>
                    </a:srgbClr>
                  </a:outerShdw>
                </a:effectLst>
                <a:latin typeface="+mn-lt"/>
                <a:cs typeface="+mn-cs"/>
              </a:rPr>
              <a:t>– Pre Counting</a:t>
            </a:r>
          </a:p>
        </p:txBody>
      </p:sp>
    </p:spTree>
    <p:extLst>
      <p:ext uri="{BB962C8B-B14F-4D97-AF65-F5344CB8AC3E}">
        <p14:creationId xmlns:p14="http://schemas.microsoft.com/office/powerpoint/2010/main" val="1938646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28600" y="914400"/>
            <a:ext cx="845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IN" dirty="0">
              <a:latin typeface="Calibri" pitchFamily="34" charset="0"/>
            </a:endParaRPr>
          </a:p>
        </p:txBody>
      </p:sp>
      <p:sp>
        <p:nvSpPr>
          <p:cNvPr id="3" name="TextBox 2"/>
          <p:cNvSpPr txBox="1"/>
          <p:nvPr/>
        </p:nvSpPr>
        <p:spPr>
          <a:xfrm>
            <a:off x="0" y="0"/>
            <a:ext cx="9144000" cy="369332"/>
          </a:xfrm>
          <a:prstGeom prst="rect">
            <a:avLst/>
          </a:prstGeom>
          <a:noFill/>
        </p:spPr>
        <p:txBody>
          <a:bodyPr>
            <a:spAutoFit/>
          </a:bodyPr>
          <a:lstStyle/>
          <a:p>
            <a:pPr algn="ctr" fontAlgn="auto">
              <a:spcBef>
                <a:spcPts val="0"/>
              </a:spcBef>
              <a:spcAft>
                <a:spcPts val="0"/>
              </a:spcAft>
              <a:defRPr/>
            </a:pPr>
            <a:r>
              <a:rPr lang="en-IN" b="1" dirty="0">
                <a:effectLst>
                  <a:outerShdw blurRad="38100" dist="38100" dir="2700000" algn="tl">
                    <a:srgbClr val="000000">
                      <a:alpha val="43137"/>
                    </a:srgbClr>
                  </a:outerShdw>
                </a:effectLst>
                <a:latin typeface="+mn-lt"/>
                <a:cs typeface="+mn-cs"/>
              </a:rPr>
              <a:t>Electronically Transmitted Postal Ballot System </a:t>
            </a:r>
            <a:r>
              <a:rPr lang="en-US" b="1" dirty="0">
                <a:effectLst>
                  <a:outerShdw blurRad="38100" dist="38100" dir="2700000" algn="tl">
                    <a:srgbClr val="000000">
                      <a:alpha val="43137"/>
                    </a:srgbClr>
                  </a:outerShdw>
                </a:effectLst>
                <a:latin typeface="+mn-lt"/>
                <a:cs typeface="+mn-cs"/>
              </a:rPr>
              <a:t>– Pre Counting</a:t>
            </a:r>
          </a:p>
        </p:txBody>
      </p:sp>
      <p:graphicFrame>
        <p:nvGraphicFramePr>
          <p:cNvPr id="6" name="Diagram 5"/>
          <p:cNvGraphicFramePr/>
          <p:nvPr>
            <p:extLst>
              <p:ext uri="{D42A27DB-BD31-4B8C-83A1-F6EECF244321}">
                <p14:modId xmlns:p14="http://schemas.microsoft.com/office/powerpoint/2010/main" val="330497650"/>
              </p:ext>
            </p:extLst>
          </p:nvPr>
        </p:nvGraphicFramePr>
        <p:xfrm>
          <a:off x="1145332" y="1268984"/>
          <a:ext cx="6811044" cy="5040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rrow: Curved Left 3"/>
          <p:cNvSpPr/>
          <p:nvPr/>
        </p:nvSpPr>
        <p:spPr>
          <a:xfrm rot="19992861">
            <a:off x="6816975" y="2387974"/>
            <a:ext cx="589974" cy="1720472"/>
          </a:xfrm>
          <a:prstGeom prst="curvedLeftArrow">
            <a:avLst>
              <a:gd name="adj1" fmla="val 25000"/>
              <a:gd name="adj2" fmla="val 59303"/>
              <a:gd name="adj3" fmla="val 330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 name="Arrow: Curved Left 4"/>
          <p:cNvSpPr/>
          <p:nvPr/>
        </p:nvSpPr>
        <p:spPr>
          <a:xfrm rot="5609227">
            <a:off x="4342286" y="5821314"/>
            <a:ext cx="427050" cy="11477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 name="Arrow: Curved Right 6"/>
          <p:cNvSpPr/>
          <p:nvPr/>
        </p:nvSpPr>
        <p:spPr>
          <a:xfrm rot="12197025" flipH="1">
            <a:off x="1514104" y="1310034"/>
            <a:ext cx="849579" cy="274197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1173345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28600" y="914400"/>
            <a:ext cx="845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IN" dirty="0">
              <a:latin typeface="Calibri" pitchFamily="34" charset="0"/>
            </a:endParaRPr>
          </a:p>
        </p:txBody>
      </p:sp>
      <p:sp>
        <p:nvSpPr>
          <p:cNvPr id="3" name="TextBox 2"/>
          <p:cNvSpPr txBox="1"/>
          <p:nvPr/>
        </p:nvSpPr>
        <p:spPr>
          <a:xfrm>
            <a:off x="0" y="0"/>
            <a:ext cx="9144000" cy="369332"/>
          </a:xfrm>
          <a:prstGeom prst="rect">
            <a:avLst/>
          </a:prstGeom>
          <a:noFill/>
        </p:spPr>
        <p:txBody>
          <a:bodyPr>
            <a:spAutoFit/>
          </a:bodyPr>
          <a:lstStyle/>
          <a:p>
            <a:pPr algn="ctr" fontAlgn="auto">
              <a:spcBef>
                <a:spcPts val="0"/>
              </a:spcBef>
              <a:spcAft>
                <a:spcPts val="0"/>
              </a:spcAft>
              <a:defRPr/>
            </a:pPr>
            <a:r>
              <a:rPr lang="en-IN" b="1" dirty="0">
                <a:effectLst>
                  <a:outerShdw blurRad="38100" dist="38100" dir="2700000" algn="tl">
                    <a:srgbClr val="000000">
                      <a:alpha val="43137"/>
                    </a:srgbClr>
                  </a:outerShdw>
                </a:effectLst>
                <a:latin typeface="+mn-lt"/>
                <a:cs typeface="+mn-cs"/>
              </a:rPr>
              <a:t>Electronically Transmitted Postal Ballot System </a:t>
            </a:r>
            <a:r>
              <a:rPr lang="en-US" b="1" dirty="0">
                <a:effectLst>
                  <a:outerShdw blurRad="38100" dist="38100" dir="2700000" algn="tl">
                    <a:srgbClr val="000000">
                      <a:alpha val="43137"/>
                    </a:srgbClr>
                  </a:outerShdw>
                </a:effectLst>
                <a:latin typeface="+mn-lt"/>
                <a:cs typeface="+mn-cs"/>
              </a:rPr>
              <a:t>– Pre Counting</a:t>
            </a:r>
          </a:p>
        </p:txBody>
      </p:sp>
      <p:graphicFrame>
        <p:nvGraphicFramePr>
          <p:cNvPr id="6" name="Diagram 5"/>
          <p:cNvGraphicFramePr/>
          <p:nvPr>
            <p:extLst/>
          </p:nvPr>
        </p:nvGraphicFramePr>
        <p:xfrm>
          <a:off x="1145331" y="1268984"/>
          <a:ext cx="7027069" cy="4824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row: Curved Left 1"/>
          <p:cNvSpPr/>
          <p:nvPr/>
        </p:nvSpPr>
        <p:spPr>
          <a:xfrm>
            <a:off x="6588224" y="1858714"/>
            <a:ext cx="1080120" cy="387454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664769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0" y="0"/>
            <a:ext cx="9144000" cy="369332"/>
          </a:xfrm>
          <a:prstGeom prst="rect">
            <a:avLst/>
          </a:prstGeom>
          <a:noFill/>
        </p:spPr>
        <p:txBody>
          <a:bodyPr>
            <a:spAutoFit/>
          </a:bodyPr>
          <a:lstStyle/>
          <a:p>
            <a:pPr fontAlgn="auto">
              <a:spcBef>
                <a:spcPts val="0"/>
              </a:spcBef>
              <a:spcAft>
                <a:spcPts val="0"/>
              </a:spcAft>
              <a:defRPr/>
            </a:pPr>
            <a:r>
              <a:rPr lang="en-US" b="1" dirty="0">
                <a:effectLst>
                  <a:outerShdw blurRad="38100" dist="38100" dir="2700000" algn="tl">
                    <a:srgbClr val="000000">
                      <a:alpha val="43137"/>
                    </a:srgbClr>
                  </a:outerShdw>
                </a:effectLst>
                <a:latin typeface="+mn-lt"/>
                <a:cs typeface="+mn-cs"/>
              </a:rPr>
              <a:t>Flow of the </a:t>
            </a:r>
            <a:r>
              <a:rPr lang="en-IN" b="1" dirty="0">
                <a:effectLst>
                  <a:outerShdw blurRad="38100" dist="38100" dir="2700000" algn="tl">
                    <a:srgbClr val="000000">
                      <a:alpha val="43137"/>
                    </a:srgbClr>
                  </a:outerShdw>
                </a:effectLst>
                <a:latin typeface="+mn-lt"/>
                <a:cs typeface="+mn-cs"/>
              </a:rPr>
              <a:t>Electronically Transmitted Postal Ballot System</a:t>
            </a:r>
            <a:r>
              <a:rPr lang="en-US" b="1" dirty="0">
                <a:effectLst>
                  <a:outerShdw blurRad="38100" dist="38100" dir="2700000" algn="tl">
                    <a:srgbClr val="000000">
                      <a:alpha val="43137"/>
                    </a:srgbClr>
                  </a:outerShdw>
                </a:effectLst>
                <a:latin typeface="+mn-lt"/>
                <a:cs typeface="+mn-cs"/>
              </a:rPr>
              <a:t>: </a:t>
            </a:r>
            <a:r>
              <a:rPr lang="en-US" b="1" dirty="0">
                <a:solidFill>
                  <a:srgbClr val="0070C0"/>
                </a:solidFill>
                <a:effectLst>
                  <a:outerShdw blurRad="50800" dist="38100" dir="2700000" algn="tl" rotWithShape="0">
                    <a:prstClr val="black">
                      <a:alpha val="40000"/>
                    </a:prstClr>
                  </a:outerShdw>
                </a:effectLst>
              </a:rPr>
              <a:t>Service Voter </a:t>
            </a:r>
            <a:endParaRPr lang="en-US" b="1" dirty="0">
              <a:effectLst>
                <a:outerShdw blurRad="38100" dist="38100" dir="2700000" algn="tl">
                  <a:srgbClr val="000000">
                    <a:alpha val="43137"/>
                  </a:srgbClr>
                </a:outerShdw>
              </a:effectLst>
              <a:latin typeface="+mn-lt"/>
              <a:cs typeface="+mn-cs"/>
            </a:endParaRPr>
          </a:p>
        </p:txBody>
      </p:sp>
      <p:sp>
        <p:nvSpPr>
          <p:cNvPr id="25603" name="Rectangle 2"/>
          <p:cNvSpPr>
            <a:spLocks noChangeArrowheads="1"/>
          </p:cNvSpPr>
          <p:nvPr/>
        </p:nvSpPr>
        <p:spPr bwMode="auto">
          <a:xfrm>
            <a:off x="1371600" y="609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pic>
        <p:nvPicPr>
          <p:cNvPr id="1026" name="Picture 2" descr="C:\Users\admin\Desktop\Sanjay_R-VOTE_e-PB\V5.7.1-R-Vote_25October2016\Diag Repr-dispatch scnros\SV_Postal Ballot_Overall Architecture.jpg"/>
          <p:cNvPicPr>
            <a:picLocks noChangeAspect="1" noChangeArrowheads="1"/>
          </p:cNvPicPr>
          <p:nvPr/>
        </p:nvPicPr>
        <p:blipFill>
          <a:blip r:embed="rId2"/>
          <a:srcRect/>
          <a:stretch>
            <a:fillRect/>
          </a:stretch>
        </p:blipFill>
        <p:spPr bwMode="auto">
          <a:xfrm>
            <a:off x="395536" y="605733"/>
            <a:ext cx="7744944" cy="6076143"/>
          </a:xfrm>
          <a:prstGeom prst="rect">
            <a:avLst/>
          </a:prstGeom>
          <a:noFill/>
        </p:spPr>
      </p:pic>
    </p:spTree>
    <p:extLst>
      <p:ext uri="{BB962C8B-B14F-4D97-AF65-F5344CB8AC3E}">
        <p14:creationId xmlns:p14="http://schemas.microsoft.com/office/powerpoint/2010/main" val="138140671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0255" y="188640"/>
            <a:ext cx="8399732" cy="1772814"/>
          </a:xfrm>
        </p:spPr>
        <p:txBody>
          <a:bodyPr>
            <a:normAutofit/>
          </a:bodyPr>
          <a:lstStyle/>
          <a:p>
            <a:pPr marL="0" indent="0" algn="l">
              <a:buNone/>
            </a:pPr>
            <a:r>
              <a:rPr lang="en-IN" sz="2400" b="1" dirty="0">
                <a:solidFill>
                  <a:srgbClr val="FF0000"/>
                </a:solidFill>
              </a:rPr>
              <a:t>Amendment to the Conduct of Elections Rules, 1961 </a:t>
            </a:r>
            <a:r>
              <a:rPr lang="en-IN" sz="2400" b="1" dirty="0">
                <a:solidFill>
                  <a:srgbClr val="0070C0"/>
                </a:solidFill>
              </a:rPr>
              <a:t>regarding </a:t>
            </a:r>
            <a:r>
              <a:rPr lang="en-IN" sz="2400" b="1" dirty="0" smtClean="0">
                <a:solidFill>
                  <a:srgbClr val="FF0000"/>
                </a:solidFill>
              </a:rPr>
              <a:t>e-Postal Ballot </a:t>
            </a:r>
            <a:r>
              <a:rPr lang="en-IN" sz="2400" b="1" dirty="0">
                <a:solidFill>
                  <a:srgbClr val="0070C0"/>
                </a:solidFill>
              </a:rPr>
              <a:t>Papers for Service Electors</a:t>
            </a:r>
            <a:br>
              <a:rPr lang="en-IN" sz="2400" b="1" dirty="0">
                <a:solidFill>
                  <a:srgbClr val="0070C0"/>
                </a:solidFill>
              </a:rPr>
            </a:br>
            <a:r>
              <a:rPr lang="en-IN" sz="2400" b="1" dirty="0" smtClean="0">
                <a:solidFill>
                  <a:srgbClr val="0070C0"/>
                </a:solidFill>
              </a:rPr>
              <a:t> </a:t>
            </a:r>
            <a:r>
              <a:rPr lang="en-IN" sz="2400" b="1" i="1" dirty="0" smtClean="0">
                <a:solidFill>
                  <a:srgbClr val="7030A0"/>
                </a:solidFill>
              </a:rPr>
              <a:t>(</a:t>
            </a:r>
            <a:r>
              <a:rPr lang="en-IN" sz="2400" b="1" i="1" dirty="0">
                <a:solidFill>
                  <a:srgbClr val="7030A0"/>
                </a:solidFill>
              </a:rPr>
              <a:t>ECI instruction No. 52/ECI/LET/FUNC/JUD/SDR/2015 dated 10</a:t>
            </a:r>
            <a:r>
              <a:rPr lang="en-IN" sz="2400" b="1" i="1" baseline="30000" dirty="0">
                <a:solidFill>
                  <a:srgbClr val="7030A0"/>
                </a:solidFill>
              </a:rPr>
              <a:t>th</a:t>
            </a:r>
            <a:r>
              <a:rPr lang="en-IN" sz="2400" b="1" i="1" dirty="0">
                <a:solidFill>
                  <a:srgbClr val="7030A0"/>
                </a:solidFill>
              </a:rPr>
              <a:t>  November, 2016)</a:t>
            </a:r>
          </a:p>
        </p:txBody>
      </p:sp>
      <p:sp>
        <p:nvSpPr>
          <p:cNvPr id="3" name="Content Placeholder 2"/>
          <p:cNvSpPr>
            <a:spLocks noGrp="1"/>
          </p:cNvSpPr>
          <p:nvPr>
            <p:ph idx="1"/>
          </p:nvPr>
        </p:nvSpPr>
        <p:spPr>
          <a:xfrm>
            <a:off x="511959" y="1772816"/>
            <a:ext cx="8092489" cy="4176464"/>
          </a:xfrm>
        </p:spPr>
        <p:txBody>
          <a:bodyPr>
            <a:normAutofit/>
          </a:bodyPr>
          <a:lstStyle/>
          <a:p>
            <a:pPr marL="0" indent="0" algn="just">
              <a:buNone/>
            </a:pPr>
            <a:endParaRPr lang="en-IN" sz="2000" b="1" dirty="0"/>
          </a:p>
          <a:p>
            <a:pPr algn="just"/>
            <a:r>
              <a:rPr lang="en-IN" sz="2500" dirty="0" smtClean="0"/>
              <a:t>The </a:t>
            </a:r>
            <a:r>
              <a:rPr lang="en-IN" sz="2500" dirty="0"/>
              <a:t>postal ballot paper may be transmitted by the Returning Officer by such </a:t>
            </a:r>
            <a:r>
              <a:rPr lang="en-IN" sz="2500" b="1" dirty="0">
                <a:solidFill>
                  <a:srgbClr val="FF0000"/>
                </a:solidFill>
              </a:rPr>
              <a:t>electronic means </a:t>
            </a:r>
            <a:r>
              <a:rPr lang="en-IN" sz="2500" dirty="0"/>
              <a:t>as may be specified by the Election Commission of India for the persons specified in sub-clause (ii) of clause (a) of rule </a:t>
            </a:r>
            <a:r>
              <a:rPr lang="en-IN" sz="2500" dirty="0" smtClean="0"/>
              <a:t>18 of the </a:t>
            </a:r>
            <a:r>
              <a:rPr lang="en-IN" sz="2500" dirty="0"/>
              <a:t>Conduct of Elections Rules, 1961 </a:t>
            </a:r>
            <a:r>
              <a:rPr lang="en-IN" sz="2500" dirty="0" smtClean="0"/>
              <a:t>;</a:t>
            </a:r>
          </a:p>
          <a:p>
            <a:pPr marL="0" indent="0" algn="just">
              <a:buNone/>
            </a:pPr>
            <a:endParaRPr lang="en-IN" sz="2500" dirty="0"/>
          </a:p>
          <a:p>
            <a:pPr algn="just"/>
            <a:r>
              <a:rPr lang="en-IN" sz="2500" dirty="0"/>
              <a:t>Where a postal ballot paper is transmitted electronically, the provisions of this rule and rules 22, 24 and 27 shall, </a:t>
            </a:r>
            <a:r>
              <a:rPr lang="en-IN" sz="2500" i="1" dirty="0"/>
              <a:t>mutatis mutandis, </a:t>
            </a:r>
            <a:r>
              <a:rPr lang="en-IN" sz="2500" dirty="0"/>
              <a:t>apply.</a:t>
            </a:r>
          </a:p>
          <a:p>
            <a:pPr marL="0" indent="0" algn="just">
              <a:buNone/>
            </a:pPr>
            <a:endParaRPr lang="en-IN" sz="2000" b="1" dirty="0"/>
          </a:p>
        </p:txBody>
      </p:sp>
    </p:spTree>
    <p:extLst>
      <p:ext uri="{BB962C8B-B14F-4D97-AF65-F5344CB8AC3E}">
        <p14:creationId xmlns:p14="http://schemas.microsoft.com/office/powerpoint/2010/main" val="1229623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641350"/>
            <a:ext cx="8458200" cy="6709529"/>
          </a:xfrm>
          <a:prstGeom prst="rect">
            <a:avLst/>
          </a:prstGeom>
        </p:spPr>
        <p:txBody>
          <a:bodyPr>
            <a:spAutoFit/>
          </a:bodyPr>
          <a:lstStyle/>
          <a:p>
            <a:pPr marL="0" lvl="1" fontAlgn="auto">
              <a:spcBef>
                <a:spcPts val="0"/>
              </a:spcBef>
              <a:spcAft>
                <a:spcPts val="0"/>
              </a:spcAft>
              <a:defRPr/>
            </a:pPr>
            <a:endParaRPr lang="en-US" sz="2000" b="1" dirty="0">
              <a:solidFill>
                <a:srgbClr val="0070C0"/>
              </a:solidFill>
              <a:latin typeface="+mn-lt"/>
              <a:cs typeface="+mn-cs"/>
            </a:endParaRPr>
          </a:p>
          <a:p>
            <a:pPr marL="0" lvl="1" fontAlgn="auto">
              <a:spcBef>
                <a:spcPts val="0"/>
              </a:spcBef>
              <a:spcAft>
                <a:spcPts val="0"/>
              </a:spcAft>
              <a:defRPr/>
            </a:pPr>
            <a:endParaRPr lang="en-US" sz="1100" i="1" dirty="0">
              <a:latin typeface="+mn-lt"/>
              <a:cs typeface="+mn-cs"/>
            </a:endParaRPr>
          </a:p>
          <a:p>
            <a:pPr marL="342900" lvl="1" indent="-342900" algn="just" fontAlgn="auto">
              <a:lnSpc>
                <a:spcPct val="150000"/>
              </a:lnSpc>
              <a:spcBef>
                <a:spcPts val="0"/>
              </a:spcBef>
              <a:spcAft>
                <a:spcPts val="0"/>
              </a:spcAft>
              <a:buFont typeface="Wingdings" panose="05000000000000000000" pitchFamily="2" charset="2"/>
              <a:buChar char="v"/>
              <a:defRPr/>
            </a:pPr>
            <a:r>
              <a:rPr lang="en-IN" sz="2400" dirty="0">
                <a:latin typeface="+mn-lt"/>
                <a:cs typeface="+mn-cs"/>
              </a:rPr>
              <a:t>On the announcement of the elections, the verified Returning Officer’s login credentials, </a:t>
            </a:r>
            <a:r>
              <a:rPr lang="en-IN" sz="2400" dirty="0">
                <a:latin typeface="+mn-lt"/>
              </a:rPr>
              <a:t>address, mobile no. and other relevant details should be updated in the system.</a:t>
            </a:r>
          </a:p>
          <a:p>
            <a:pPr marL="285750" indent="-285750" algn="just" fontAlgn="auto">
              <a:lnSpc>
                <a:spcPct val="150000"/>
              </a:lnSpc>
              <a:spcBef>
                <a:spcPts val="0"/>
              </a:spcBef>
              <a:spcAft>
                <a:spcPts val="0"/>
              </a:spcAft>
              <a:buFont typeface="Wingdings" panose="05000000000000000000" pitchFamily="2" charset="2"/>
              <a:buChar char="v"/>
              <a:defRPr/>
            </a:pPr>
            <a:endParaRPr lang="en-IN" sz="900" dirty="0">
              <a:latin typeface="+mn-lt"/>
            </a:endParaRPr>
          </a:p>
          <a:p>
            <a:pPr marL="342900" lvl="1" indent="-342900" algn="just" fontAlgn="auto">
              <a:lnSpc>
                <a:spcPct val="150000"/>
              </a:lnSpc>
              <a:spcBef>
                <a:spcPts val="0"/>
              </a:spcBef>
              <a:spcAft>
                <a:spcPts val="0"/>
              </a:spcAft>
              <a:buFont typeface="Wingdings" panose="05000000000000000000" pitchFamily="2" charset="2"/>
              <a:buChar char="v"/>
              <a:defRPr/>
            </a:pPr>
            <a:r>
              <a:rPr lang="en-IN" sz="2400" dirty="0">
                <a:latin typeface="+mn-lt"/>
                <a:cs typeface="+mn-cs"/>
              </a:rPr>
              <a:t>RO should be provided the dashboard to check the details &amp; rectify the errors, if any.</a:t>
            </a:r>
          </a:p>
          <a:p>
            <a:pPr marL="342900" lvl="1" indent="-342900" algn="just" fontAlgn="auto">
              <a:lnSpc>
                <a:spcPct val="150000"/>
              </a:lnSpc>
              <a:spcBef>
                <a:spcPts val="0"/>
              </a:spcBef>
              <a:spcAft>
                <a:spcPts val="0"/>
              </a:spcAft>
              <a:buFont typeface="Wingdings" panose="05000000000000000000" pitchFamily="2" charset="2"/>
              <a:buChar char="v"/>
              <a:defRPr/>
            </a:pPr>
            <a:endParaRPr lang="en-IN" sz="900" dirty="0">
              <a:latin typeface="+mn-lt"/>
              <a:cs typeface="+mn-cs"/>
            </a:endParaRPr>
          </a:p>
          <a:p>
            <a:pPr marL="342900" lvl="1" indent="-342900" algn="just" fontAlgn="auto">
              <a:lnSpc>
                <a:spcPct val="150000"/>
              </a:lnSpc>
              <a:spcBef>
                <a:spcPts val="0"/>
              </a:spcBef>
              <a:spcAft>
                <a:spcPts val="0"/>
              </a:spcAft>
              <a:buFont typeface="Wingdings" panose="05000000000000000000" pitchFamily="2" charset="2"/>
              <a:buChar char="v"/>
              <a:defRPr/>
            </a:pPr>
            <a:r>
              <a:rPr lang="en-IN" sz="2400" dirty="0">
                <a:latin typeface="+mn-lt"/>
                <a:cs typeface="+mn-cs"/>
              </a:rPr>
              <a:t>RO should not be able to update the RO credentials &amp; his mobile number, if any discrepancy is noticed. He should be able to only report this to the concerned authorities, so that the necessary action can be initiated.</a:t>
            </a:r>
          </a:p>
          <a:p>
            <a:pPr marL="342900" lvl="1" indent="-342900" algn="just" fontAlgn="auto">
              <a:lnSpc>
                <a:spcPct val="150000"/>
              </a:lnSpc>
              <a:spcBef>
                <a:spcPts val="0"/>
              </a:spcBef>
              <a:spcAft>
                <a:spcPts val="0"/>
              </a:spcAft>
              <a:buFont typeface="Wingdings" panose="05000000000000000000" pitchFamily="2" charset="2"/>
              <a:buChar char="v"/>
              <a:defRPr/>
            </a:pPr>
            <a:endParaRPr lang="en-IN" sz="900" dirty="0">
              <a:latin typeface="+mn-lt"/>
              <a:cs typeface="+mn-cs"/>
            </a:endParaRPr>
          </a:p>
          <a:p>
            <a:pPr algn="just" fontAlgn="auto">
              <a:spcBef>
                <a:spcPts val="0"/>
              </a:spcBef>
              <a:spcAft>
                <a:spcPts val="0"/>
              </a:spcAft>
              <a:defRPr/>
            </a:pPr>
            <a:endParaRPr lang="en-IN" sz="2000" dirty="0">
              <a:latin typeface="+mn-lt"/>
              <a:cs typeface="+mn-cs"/>
            </a:endParaRPr>
          </a:p>
          <a:p>
            <a:pPr fontAlgn="auto">
              <a:spcBef>
                <a:spcPts val="0"/>
              </a:spcBef>
              <a:spcAft>
                <a:spcPts val="0"/>
              </a:spcAft>
              <a:defRPr/>
            </a:pPr>
            <a:endParaRPr lang="en-IN" dirty="0">
              <a:latin typeface="+mn-lt"/>
              <a:cs typeface="+mn-cs"/>
            </a:endParaRPr>
          </a:p>
        </p:txBody>
      </p:sp>
      <p:sp>
        <p:nvSpPr>
          <p:cNvPr id="3" name="TextBox 2"/>
          <p:cNvSpPr txBox="1"/>
          <p:nvPr/>
        </p:nvSpPr>
        <p:spPr>
          <a:xfrm>
            <a:off x="0" y="0"/>
            <a:ext cx="9144000" cy="369888"/>
          </a:xfrm>
          <a:prstGeom prst="rect">
            <a:avLst/>
          </a:prstGeom>
          <a:noFill/>
        </p:spPr>
        <p:txBody>
          <a:bodyPr>
            <a:spAutoFit/>
          </a:bodyPr>
          <a:lstStyle/>
          <a:p>
            <a:pPr algn="ctr" fontAlgn="auto">
              <a:spcBef>
                <a:spcPts val="0"/>
              </a:spcBef>
              <a:spcAft>
                <a:spcPts val="0"/>
              </a:spcAft>
              <a:defRPr/>
            </a:pPr>
            <a:r>
              <a:rPr lang="en-IN" b="1" dirty="0">
                <a:effectLst>
                  <a:outerShdw blurRad="38100" dist="38100" dir="2700000" algn="tl">
                    <a:srgbClr val="000000">
                      <a:alpha val="43137"/>
                    </a:srgbClr>
                  </a:outerShdw>
                </a:effectLst>
                <a:latin typeface="+mn-lt"/>
              </a:rPr>
              <a:t>Electronically Transmitted Postal Ballot System</a:t>
            </a:r>
            <a:endParaRPr lang="en-US"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843215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641350"/>
            <a:ext cx="8458200" cy="5159554"/>
          </a:xfrm>
          <a:prstGeom prst="rect">
            <a:avLst/>
          </a:prstGeom>
        </p:spPr>
        <p:txBody>
          <a:bodyPr>
            <a:spAutoFit/>
          </a:bodyPr>
          <a:lstStyle/>
          <a:p>
            <a:pPr marL="0" lvl="1" fontAlgn="auto">
              <a:spcBef>
                <a:spcPts val="0"/>
              </a:spcBef>
              <a:spcAft>
                <a:spcPts val="0"/>
              </a:spcAft>
              <a:defRPr/>
            </a:pPr>
            <a:endParaRPr lang="en-IN" sz="900" dirty="0">
              <a:latin typeface="+mn-lt"/>
              <a:cs typeface="+mn-cs"/>
            </a:endParaRPr>
          </a:p>
          <a:p>
            <a:pPr marL="285750" lvl="1" indent="-285750" algn="just" fontAlgn="auto">
              <a:lnSpc>
                <a:spcPct val="150000"/>
              </a:lnSpc>
              <a:spcBef>
                <a:spcPts val="0"/>
              </a:spcBef>
              <a:spcAft>
                <a:spcPts val="0"/>
              </a:spcAft>
              <a:buFont typeface="Wingdings" panose="05000000000000000000" pitchFamily="2" charset="2"/>
              <a:buChar char="v"/>
              <a:defRPr/>
            </a:pPr>
            <a:r>
              <a:rPr lang="en-IN" sz="2400" dirty="0">
                <a:latin typeface="+mn-lt"/>
                <a:cs typeface="+mn-cs"/>
              </a:rPr>
              <a:t>RO should ensure that the Standard Operating Procedure (SOP) for the scanning of the QR code of the received votes should be adhered to.</a:t>
            </a:r>
          </a:p>
          <a:p>
            <a:pPr marL="285750" lvl="1" indent="-285750" algn="just" fontAlgn="auto">
              <a:lnSpc>
                <a:spcPct val="150000"/>
              </a:lnSpc>
              <a:spcBef>
                <a:spcPts val="0"/>
              </a:spcBef>
              <a:spcAft>
                <a:spcPts val="0"/>
              </a:spcAft>
              <a:buFont typeface="Wingdings" panose="05000000000000000000" pitchFamily="2" charset="2"/>
              <a:buChar char="v"/>
              <a:defRPr/>
            </a:pPr>
            <a:r>
              <a:rPr lang="en-IN" sz="2400" dirty="0">
                <a:latin typeface="+mn-lt"/>
                <a:cs typeface="+mn-cs"/>
              </a:rPr>
              <a:t>RO should ensure to mark the Serial Numbers as prompted by the ETPBS, so as to easily identify the multiple/duplicate received envelopes/declaration/votes.</a:t>
            </a:r>
          </a:p>
          <a:p>
            <a:pPr marL="285750" lvl="1" indent="-285750" algn="just" fontAlgn="auto">
              <a:lnSpc>
                <a:spcPct val="150000"/>
              </a:lnSpc>
              <a:spcBef>
                <a:spcPts val="0"/>
              </a:spcBef>
              <a:spcAft>
                <a:spcPts val="0"/>
              </a:spcAft>
              <a:buFont typeface="Wingdings" panose="05000000000000000000" pitchFamily="2" charset="2"/>
              <a:buChar char="v"/>
              <a:defRPr/>
            </a:pPr>
            <a:r>
              <a:rPr lang="en-IN" sz="2400" dirty="0" smtClean="0">
                <a:latin typeface="+mn-lt"/>
                <a:cs typeface="+mn-cs"/>
              </a:rPr>
              <a:t>RO </a:t>
            </a:r>
            <a:r>
              <a:rPr lang="en-IN" sz="2400" dirty="0">
                <a:latin typeface="+mn-lt"/>
                <a:cs typeface="+mn-cs"/>
              </a:rPr>
              <a:t>should use the particular scanning equipment - QR Code scanners, as mentioned in the SOP. This will help ensure the reliability/ trustworthiness of the scanning results</a:t>
            </a:r>
            <a:r>
              <a:rPr lang="en-IN" sz="2400" dirty="0" smtClean="0">
                <a:latin typeface="+mn-lt"/>
                <a:cs typeface="+mn-cs"/>
              </a:rPr>
              <a:t>.</a:t>
            </a:r>
            <a:endParaRPr lang="en-IN" sz="2400" dirty="0">
              <a:latin typeface="+mn-lt"/>
              <a:cs typeface="+mn-cs"/>
            </a:endParaRPr>
          </a:p>
        </p:txBody>
      </p:sp>
      <p:sp>
        <p:nvSpPr>
          <p:cNvPr id="3" name="TextBox 2"/>
          <p:cNvSpPr txBox="1"/>
          <p:nvPr/>
        </p:nvSpPr>
        <p:spPr>
          <a:xfrm>
            <a:off x="0" y="0"/>
            <a:ext cx="9144000" cy="369888"/>
          </a:xfrm>
          <a:prstGeom prst="rect">
            <a:avLst/>
          </a:prstGeom>
          <a:noFill/>
        </p:spPr>
        <p:txBody>
          <a:bodyPr>
            <a:spAutoFit/>
          </a:bodyPr>
          <a:lstStyle/>
          <a:p>
            <a:pPr algn="ctr" fontAlgn="auto">
              <a:spcBef>
                <a:spcPts val="0"/>
              </a:spcBef>
              <a:spcAft>
                <a:spcPts val="0"/>
              </a:spcAft>
              <a:defRPr/>
            </a:pPr>
            <a:r>
              <a:rPr lang="en-IN" b="1" dirty="0">
                <a:effectLst>
                  <a:outerShdw blurRad="38100" dist="38100" dir="2700000" algn="tl">
                    <a:srgbClr val="000000">
                      <a:alpha val="43137"/>
                    </a:srgbClr>
                  </a:outerShdw>
                </a:effectLst>
                <a:latin typeface="+mn-lt"/>
              </a:rPr>
              <a:t>Electronically Transmitted Postal Ballot System</a:t>
            </a:r>
            <a:endParaRPr lang="en-US"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719228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71600" y="609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6627" name="Rectangle 2"/>
          <p:cNvSpPr>
            <a:spLocks noChangeArrowheads="1"/>
          </p:cNvSpPr>
          <p:nvPr/>
        </p:nvSpPr>
        <p:spPr bwMode="auto">
          <a:xfrm>
            <a:off x="152400" y="228600"/>
            <a:ext cx="678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defRPr/>
            </a:pPr>
            <a:r>
              <a:rPr lang="en-US" b="1" dirty="0">
                <a:solidFill>
                  <a:srgbClr val="0070C0"/>
                </a:solidFill>
                <a:effectLst>
                  <a:outerShdw blurRad="38100" dist="38100" dir="2700000" algn="tl">
                    <a:srgbClr val="000000">
                      <a:alpha val="43137"/>
                    </a:srgbClr>
                  </a:outerShdw>
                </a:effectLst>
              </a:rPr>
              <a:t>Login Screen for the Central Admin Officer (</a:t>
            </a:r>
            <a:r>
              <a:rPr lang="en-US" b="1" dirty="0" err="1">
                <a:solidFill>
                  <a:srgbClr val="0070C0"/>
                </a:solidFill>
                <a:effectLst>
                  <a:outerShdw blurRad="38100" dist="38100" dir="2700000" algn="tl">
                    <a:srgbClr val="000000">
                      <a:alpha val="43137"/>
                    </a:srgbClr>
                  </a:outerShdw>
                </a:effectLst>
              </a:rPr>
              <a:t>CAdmin</a:t>
            </a:r>
            <a:r>
              <a:rPr lang="en-US" b="1" dirty="0">
                <a:solidFill>
                  <a:srgbClr val="0070C0"/>
                </a:solidFill>
                <a:effectLst>
                  <a:outerShdw blurRad="38100" dist="38100" dir="2700000" algn="tl">
                    <a:srgbClr val="000000">
                      <a:alpha val="43137"/>
                    </a:srgbClr>
                  </a:outerShdw>
                </a:effectLst>
              </a:rPr>
              <a:t>)</a:t>
            </a:r>
            <a:endParaRPr lang="en-IN" b="1" dirty="0">
              <a:solidFill>
                <a:srgbClr val="0070C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53752" y="1080424"/>
            <a:ext cx="9036496" cy="4697151"/>
          </a:xfrm>
          <a:prstGeom prst="rect">
            <a:avLst/>
          </a:prstGeom>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71600" y="609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 name="Rectangle 2"/>
          <p:cNvSpPr>
            <a:spLocks noChangeArrowheads="1"/>
          </p:cNvSpPr>
          <p:nvPr/>
        </p:nvSpPr>
        <p:spPr bwMode="auto">
          <a:xfrm>
            <a:off x="152400" y="228600"/>
            <a:ext cx="807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defRPr/>
            </a:pPr>
            <a:r>
              <a:rPr lang="en-US" b="1" dirty="0">
                <a:solidFill>
                  <a:srgbClr val="0070C0"/>
                </a:solidFill>
                <a:effectLst>
                  <a:outerShdw blurRad="38100" dist="38100" dir="2700000" algn="tl">
                    <a:srgbClr val="000000">
                      <a:alpha val="43137"/>
                    </a:srgbClr>
                  </a:outerShdw>
                </a:effectLst>
              </a:rPr>
              <a:t>Login Screen for the Returning Officer (RO)</a:t>
            </a:r>
            <a:endParaRPr lang="en-IN" b="1" dirty="0">
              <a:solidFill>
                <a:srgbClr val="0070C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111732" y="1139396"/>
            <a:ext cx="8920535" cy="4579208"/>
          </a:xfrm>
          <a:prstGeom prst="rect">
            <a:avLst/>
          </a:prstGeom>
        </p:spPr>
      </p:pic>
    </p:spTree>
    <p:extLst>
      <p:ext uri="{BB962C8B-B14F-4D97-AF65-F5344CB8AC3E}">
        <p14:creationId xmlns:p14="http://schemas.microsoft.com/office/powerpoint/2010/main" val="70966648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71600" y="609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2" name="Picture 1"/>
          <p:cNvPicPr>
            <a:picLocks noChangeAspect="1"/>
          </p:cNvPicPr>
          <p:nvPr/>
        </p:nvPicPr>
        <p:blipFill>
          <a:blip r:embed="rId2"/>
          <a:stretch>
            <a:fillRect/>
          </a:stretch>
        </p:blipFill>
        <p:spPr>
          <a:xfrm>
            <a:off x="118423" y="1283724"/>
            <a:ext cx="8907154" cy="4290551"/>
          </a:xfrm>
          <a:prstGeom prst="rect">
            <a:avLst/>
          </a:prstGeom>
        </p:spPr>
      </p:pic>
      <p:sp>
        <p:nvSpPr>
          <p:cNvPr id="7" name="Rectangle 2"/>
          <p:cNvSpPr>
            <a:spLocks noChangeArrowheads="1"/>
          </p:cNvSpPr>
          <p:nvPr/>
        </p:nvSpPr>
        <p:spPr bwMode="auto">
          <a:xfrm>
            <a:off x="152400" y="228600"/>
            <a:ext cx="807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defRPr/>
            </a:pPr>
            <a:r>
              <a:rPr lang="en-US" b="1" dirty="0">
                <a:solidFill>
                  <a:srgbClr val="0070C0"/>
                </a:solidFill>
                <a:effectLst>
                  <a:outerShdw blurRad="38100" dist="38100" dir="2700000" algn="tl">
                    <a:srgbClr val="000000">
                      <a:alpha val="43137"/>
                    </a:srgbClr>
                  </a:outerShdw>
                </a:effectLst>
              </a:rPr>
              <a:t>Election Details Screen for the Returning Officer (RO)</a:t>
            </a:r>
            <a:endParaRPr lang="en-IN" b="1" dirty="0">
              <a:solidFill>
                <a:srgbClr val="0070C0"/>
              </a:solidFill>
              <a:effectLst>
                <a:outerShdw blurRad="38100" dist="38100" dir="2700000" algn="tl">
                  <a:srgbClr val="000000">
                    <a:alpha val="43137"/>
                  </a:srgbClr>
                </a:outerShdw>
              </a:effectLst>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371600" y="609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1747" name="Rectangle 2"/>
          <p:cNvSpPr>
            <a:spLocks noChangeArrowheads="1"/>
          </p:cNvSpPr>
          <p:nvPr/>
        </p:nvSpPr>
        <p:spPr bwMode="auto">
          <a:xfrm>
            <a:off x="90488" y="228600"/>
            <a:ext cx="7072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defRPr/>
            </a:pPr>
            <a:r>
              <a:rPr lang="en-US" b="1" dirty="0">
                <a:solidFill>
                  <a:srgbClr val="0070C0"/>
                </a:solidFill>
                <a:effectLst>
                  <a:outerShdw blurRad="38100" dist="38100" dir="2700000" algn="tl">
                    <a:srgbClr val="000000">
                      <a:alpha val="43137"/>
                    </a:srgbClr>
                  </a:outerShdw>
                </a:effectLst>
              </a:rPr>
              <a:t>Login Screen for the Record Office/Unit Office/Commander</a:t>
            </a:r>
            <a:endParaRPr lang="en-IN" b="1" dirty="0">
              <a:solidFill>
                <a:srgbClr val="0070C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216024" y="1124744"/>
            <a:ext cx="8676456" cy="4447411"/>
          </a:xfrm>
          <a:prstGeom prst="rect">
            <a:avLst/>
          </a:prstGeom>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
          <p:cNvSpPr>
            <a:spLocks noChangeArrowheads="1"/>
          </p:cNvSpPr>
          <p:nvPr/>
        </p:nvSpPr>
        <p:spPr bwMode="auto">
          <a:xfrm>
            <a:off x="76200" y="152400"/>
            <a:ext cx="807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defRPr/>
            </a:pPr>
            <a:r>
              <a:rPr lang="en-US" b="1" dirty="0">
                <a:solidFill>
                  <a:srgbClr val="0070C0"/>
                </a:solidFill>
                <a:effectLst>
                  <a:outerShdw blurRad="38100" dist="38100" dir="2700000" algn="tl">
                    <a:srgbClr val="000000">
                      <a:alpha val="43137"/>
                    </a:srgbClr>
                  </a:outerShdw>
                </a:effectLst>
              </a:rPr>
              <a:t>Download of the Postal Ballot by the Record Office/Unit Office</a:t>
            </a:r>
            <a:endParaRPr lang="en-IN" b="1" dirty="0">
              <a:solidFill>
                <a:srgbClr val="0070C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89756" y="1031609"/>
            <a:ext cx="8964488" cy="4794782"/>
          </a:xfrm>
          <a:prstGeom prst="rect">
            <a:avLst/>
          </a:prstGeom>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371600" y="609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3795" name="Rectangle 2"/>
          <p:cNvSpPr>
            <a:spLocks noChangeArrowheads="1"/>
          </p:cNvSpPr>
          <p:nvPr/>
        </p:nvSpPr>
        <p:spPr bwMode="auto">
          <a:xfrm>
            <a:off x="152400" y="152400"/>
            <a:ext cx="807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defRPr/>
            </a:pPr>
            <a:r>
              <a:rPr lang="en-US" b="1" dirty="0">
                <a:solidFill>
                  <a:srgbClr val="0070C0"/>
                </a:solidFill>
                <a:effectLst>
                  <a:outerShdw blurRad="38100" dist="38100" dir="2700000" algn="tl">
                    <a:srgbClr val="000000">
                      <a:alpha val="43137"/>
                    </a:srgbClr>
                  </a:outerShdw>
                </a:effectLst>
              </a:rPr>
              <a:t>View of the downloaded Electronically Transmitted Postal Ballot</a:t>
            </a:r>
            <a:endParaRPr lang="en-IN" b="1" dirty="0">
              <a:solidFill>
                <a:srgbClr val="0070C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1130659" y="522288"/>
            <a:ext cx="6120681" cy="6054293"/>
          </a:xfrm>
          <a:prstGeom prst="rect">
            <a:avLst/>
          </a:prstGeom>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p:cNvSpPr txBox="1">
            <a:spLocks/>
          </p:cNvSpPr>
          <p:nvPr/>
        </p:nvSpPr>
        <p:spPr bwMode="auto">
          <a:xfrm>
            <a:off x="6063177" y="5517232"/>
            <a:ext cx="30480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3700" b="1" dirty="0">
                <a:solidFill>
                  <a:schemeClr val="tx2"/>
                </a:solidFill>
                <a:latin typeface="Copperplate Gothic Light" pitchFamily="34" charset="0"/>
              </a:rPr>
              <a:t>Thank You</a:t>
            </a:r>
            <a:endParaRPr lang="en-US" altLang="en-US" sz="3700"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0000"/>
                </a:solidFill>
              </a:rPr>
              <a:t>Time limit for transmission of postal ballots and connected papers through ETPBS </a:t>
            </a:r>
            <a:r>
              <a:rPr lang="en-US" sz="2400" b="1" dirty="0">
                <a:solidFill>
                  <a:srgbClr val="FF0000"/>
                </a:solidFill>
              </a:rPr>
              <a:t/>
            </a:r>
            <a:br>
              <a:rPr lang="en-US" sz="2400" b="1" dirty="0">
                <a:solidFill>
                  <a:srgbClr val="FF0000"/>
                </a:solidFill>
              </a:rPr>
            </a:br>
            <a:r>
              <a:rPr lang="en-US" sz="2000" dirty="0"/>
              <a:t>[</a:t>
            </a:r>
            <a:r>
              <a:rPr lang="en-IN" sz="2000" dirty="0"/>
              <a:t>52/LET/ECI/FUNC/JUD/SDR/2018-Vol.II </a:t>
            </a:r>
            <a:r>
              <a:rPr lang="en-IN" sz="2000" dirty="0" err="1"/>
              <a:t>dt.</a:t>
            </a:r>
            <a:r>
              <a:rPr lang="en-IN" sz="2000" dirty="0"/>
              <a:t> 09.08.2018]</a:t>
            </a:r>
            <a:endParaRPr lang="en-US" sz="2000" dirty="0"/>
          </a:p>
        </p:txBody>
      </p:sp>
      <p:sp>
        <p:nvSpPr>
          <p:cNvPr id="3" name="Content Placeholder 2"/>
          <p:cNvSpPr txBox="1">
            <a:spLocks/>
          </p:cNvSpPr>
          <p:nvPr/>
        </p:nvSpPr>
        <p:spPr>
          <a:xfrm>
            <a:off x="486219" y="1700808"/>
            <a:ext cx="8229600" cy="4525963"/>
          </a:xfrm>
          <a:prstGeom prst="rect">
            <a:avLst/>
          </a:prstGeom>
        </p:spPr>
        <p:txBody>
          <a:bodyPr>
            <a:normAutofit fontScale="92500"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3600" smtClean="0"/>
              <a:t>Returning Officers shall ensure that uploading of postal ballot papers and the connected papers for service voters on the ETPBS shall be completed by the day following the last date for withdrawal of candidatures. </a:t>
            </a:r>
          </a:p>
          <a:p>
            <a:r>
              <a:rPr lang="en-US" sz="3600" smtClean="0"/>
              <a:t> The Returning Officer shall ensure this without fail in all cases and issue a certificate to this effect.</a:t>
            </a:r>
          </a:p>
          <a:p>
            <a:endParaRPr lang="en-US" dirty="0"/>
          </a:p>
        </p:txBody>
      </p:sp>
    </p:spTree>
    <p:extLst>
      <p:ext uri="{BB962C8B-B14F-4D97-AF65-F5344CB8AC3E}">
        <p14:creationId xmlns:p14="http://schemas.microsoft.com/office/powerpoint/2010/main" val="2695606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700" b="1" smtClean="0">
                <a:solidFill>
                  <a:srgbClr val="FF0000"/>
                </a:solidFill>
              </a:rPr>
              <a:t>Time limit for transmission of postal ballots and connected papers through ETPBS </a:t>
            </a:r>
            <a:r>
              <a:rPr lang="en-US" sz="2400" b="1" smtClean="0">
                <a:solidFill>
                  <a:srgbClr val="FF0000"/>
                </a:solidFill>
              </a:rPr>
              <a:t/>
            </a:r>
            <a:br>
              <a:rPr lang="en-US" sz="2400" b="1" smtClean="0">
                <a:solidFill>
                  <a:srgbClr val="FF0000"/>
                </a:solidFill>
              </a:rPr>
            </a:br>
            <a:r>
              <a:rPr lang="en-US" sz="2700" smtClean="0">
                <a:latin typeface="+mn-lt"/>
                <a:ea typeface="+mn-ea"/>
                <a:cs typeface="+mn-cs"/>
              </a:rPr>
              <a:t>[</a:t>
            </a:r>
            <a:r>
              <a:rPr lang="en-IN" sz="2700" smtClean="0">
                <a:latin typeface="+mn-lt"/>
                <a:ea typeface="+mn-ea"/>
                <a:cs typeface="+mn-cs"/>
              </a:rPr>
              <a:t>52/LET/ECI/FUNC/JUD/SDR/2018-Vol.II dt. 09.08.2018]</a:t>
            </a:r>
            <a:endParaRPr lang="en-US" sz="2700" dirty="0">
              <a:latin typeface="+mn-lt"/>
              <a:ea typeface="+mn-ea"/>
              <a:cs typeface="+mn-cs"/>
            </a:endParaRPr>
          </a:p>
        </p:txBody>
      </p:sp>
      <p:sp>
        <p:nvSpPr>
          <p:cNvPr id="3" name="Content Placeholder 2"/>
          <p:cNvSpPr txBox="1">
            <a:spLocks/>
          </p:cNvSpPr>
          <p:nvPr/>
        </p:nvSpPr>
        <p:spPr>
          <a:xfrm>
            <a:off x="457200" y="1600200"/>
            <a:ext cx="8229600" cy="4525963"/>
          </a:xfrm>
          <a:prstGeom prst="rect">
            <a:avLst/>
          </a:prstGeom>
        </p:spPr>
        <p:txBody>
          <a:bodyPr>
            <a:normAutofit fontScale="77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3600" smtClean="0"/>
              <a:t>The Commission has instructed the Unit level Officers through the Nodal officers of the Forces that downloading of the electronically transmitted postal ballots along with the other connected papers uploaded by the Returning Officers, should be completed latest by the eighth day after the last date for withdrawal of candidature. </a:t>
            </a:r>
          </a:p>
          <a:p>
            <a:pPr marL="0" indent="0" algn="just">
              <a:buFont typeface="Arial" charset="0"/>
              <a:buNone/>
            </a:pPr>
            <a:endParaRPr lang="en-US" sz="3600" smtClean="0"/>
          </a:p>
          <a:p>
            <a:pPr algn="just"/>
            <a:r>
              <a:rPr lang="en-US" sz="3600" smtClean="0"/>
              <a:t>Uploading the ballot paper by the day following the last date for withdrawal will leave seven days for unit officers to download all papers, to get them printed and distributed to the Service Voters.</a:t>
            </a:r>
            <a:endParaRPr lang="en-US" sz="3600" dirty="0"/>
          </a:p>
        </p:txBody>
      </p:sp>
    </p:spTree>
    <p:extLst>
      <p:ext uri="{BB962C8B-B14F-4D97-AF65-F5344CB8AC3E}">
        <p14:creationId xmlns:p14="http://schemas.microsoft.com/office/powerpoint/2010/main" val="874066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512" y="836712"/>
            <a:ext cx="8458200" cy="5757987"/>
          </a:xfrm>
          <a:prstGeom prst="rect">
            <a:avLst/>
          </a:prstGeom>
        </p:spPr>
        <p:txBody>
          <a:bodyPr>
            <a:spAutoFit/>
          </a:bodyPr>
          <a:lstStyle/>
          <a:p>
            <a:pPr marL="285750" indent="-285750" algn="just" fontAlgn="auto">
              <a:lnSpc>
                <a:spcPct val="150000"/>
              </a:lnSpc>
              <a:spcBef>
                <a:spcPts val="0"/>
              </a:spcBef>
              <a:spcAft>
                <a:spcPts val="1000"/>
              </a:spcAft>
              <a:buFont typeface="Wingdings" panose="05000000000000000000" pitchFamily="2" charset="2"/>
              <a:buChar char="v"/>
              <a:defRPr/>
            </a:pPr>
            <a:r>
              <a:rPr lang="en-IN" b="1" dirty="0">
                <a:latin typeface="+mn-lt"/>
                <a:cs typeface="+mn-cs"/>
              </a:rPr>
              <a:t>Electronically Transmitted Postal Ballot System (ETPBS) </a:t>
            </a:r>
            <a:r>
              <a:rPr lang="en-IN" dirty="0">
                <a:latin typeface="+mn-lt"/>
                <a:cs typeface="+mn-cs"/>
              </a:rPr>
              <a:t>– developed by </a:t>
            </a:r>
            <a:r>
              <a:rPr lang="en-IN" b="1" dirty="0">
                <a:latin typeface="+mn-lt"/>
                <a:cs typeface="+mn-cs"/>
              </a:rPr>
              <a:t>Election Commission of India (ECI)</a:t>
            </a:r>
            <a:r>
              <a:rPr lang="en-IN" dirty="0">
                <a:latin typeface="+mn-lt"/>
                <a:cs typeface="+mn-cs"/>
              </a:rPr>
              <a:t> with the help of </a:t>
            </a:r>
            <a:r>
              <a:rPr lang="en-IN" b="1" dirty="0">
                <a:latin typeface="+mn-lt"/>
                <a:cs typeface="+mn-cs"/>
              </a:rPr>
              <a:t>Centre for Development of Advanced Computing (C-DAC)</a:t>
            </a:r>
          </a:p>
          <a:p>
            <a:pPr marL="285750" indent="-285750" algn="just" fontAlgn="auto">
              <a:lnSpc>
                <a:spcPct val="150000"/>
              </a:lnSpc>
              <a:spcBef>
                <a:spcPts val="0"/>
              </a:spcBef>
              <a:spcAft>
                <a:spcPts val="1000"/>
              </a:spcAft>
              <a:buFont typeface="Wingdings" panose="05000000000000000000" pitchFamily="2" charset="2"/>
              <a:buChar char="v"/>
              <a:defRPr/>
            </a:pPr>
            <a:endParaRPr lang="en-IN" sz="700" i="1" dirty="0">
              <a:latin typeface="+mn-lt"/>
              <a:cs typeface="+mn-cs"/>
            </a:endParaRPr>
          </a:p>
          <a:p>
            <a:pPr marL="285750" indent="-285750" algn="just" fontAlgn="auto">
              <a:lnSpc>
                <a:spcPct val="150000"/>
              </a:lnSpc>
              <a:spcBef>
                <a:spcPts val="0"/>
              </a:spcBef>
              <a:spcAft>
                <a:spcPts val="1000"/>
              </a:spcAft>
              <a:buFont typeface="Wingdings" panose="05000000000000000000" pitchFamily="2" charset="2"/>
              <a:buChar char="v"/>
              <a:defRPr/>
            </a:pPr>
            <a:r>
              <a:rPr lang="en-US" dirty="0">
                <a:latin typeface="+mn-lt"/>
                <a:cs typeface="+mn-cs"/>
              </a:rPr>
              <a:t>The developed System is implemented inline with the existing Postal Ballot System. </a:t>
            </a:r>
          </a:p>
          <a:p>
            <a:pPr marL="285750" indent="-285750" algn="just" fontAlgn="auto">
              <a:lnSpc>
                <a:spcPct val="150000"/>
              </a:lnSpc>
              <a:spcBef>
                <a:spcPts val="0"/>
              </a:spcBef>
              <a:spcAft>
                <a:spcPts val="1000"/>
              </a:spcAft>
              <a:buFont typeface="Wingdings" panose="05000000000000000000" pitchFamily="2" charset="2"/>
              <a:buChar char="v"/>
              <a:defRPr/>
            </a:pPr>
            <a:endParaRPr lang="en-US" sz="700" dirty="0">
              <a:latin typeface="Calibri" panose="020F0502020204030204" pitchFamily="34" charset="0"/>
              <a:ea typeface="Times New Roman" panose="02020603050405020304" pitchFamily="18" charset="0"/>
              <a:cs typeface="Calibri" panose="020F0502020204030204" pitchFamily="34" charset="0"/>
            </a:endParaRPr>
          </a:p>
          <a:p>
            <a:pPr marL="285750" indent="-285750" algn="just" fontAlgn="auto">
              <a:lnSpc>
                <a:spcPct val="150000"/>
              </a:lnSpc>
              <a:spcBef>
                <a:spcPts val="0"/>
              </a:spcBef>
              <a:spcAft>
                <a:spcPts val="1000"/>
              </a:spcAft>
              <a:buFont typeface="Wingdings" panose="05000000000000000000" pitchFamily="2" charset="2"/>
              <a:buChar char="v"/>
              <a:defRPr/>
            </a:pPr>
            <a:r>
              <a:rPr lang="en-IN" dirty="0">
                <a:latin typeface="Calibri" panose="020F0502020204030204" pitchFamily="34" charset="0"/>
                <a:ea typeface="Times New Roman" panose="02020603050405020304" pitchFamily="18" charset="0"/>
                <a:cs typeface="Calibri" panose="020F0502020204030204" pitchFamily="34" charset="0"/>
              </a:rPr>
              <a:t>Postal Ballot will be transmitted through Electronic Means </a:t>
            </a:r>
            <a:r>
              <a:rPr lang="en-US" dirty="0">
                <a:latin typeface="Calibri" panose="020F0502020204030204" pitchFamily="34" charset="0"/>
                <a:ea typeface="Times New Roman" panose="02020603050405020304" pitchFamily="18" charset="0"/>
                <a:cs typeface="Calibri" panose="020F0502020204030204" pitchFamily="34" charset="0"/>
              </a:rPr>
              <a:t>to the </a:t>
            </a:r>
            <a:r>
              <a:rPr lang="en-US" dirty="0" smtClean="0">
                <a:latin typeface="Calibri" panose="020F0502020204030204" pitchFamily="34" charset="0"/>
                <a:ea typeface="Times New Roman" panose="02020603050405020304" pitchFamily="18" charset="0"/>
                <a:cs typeface="Calibri" panose="020F0502020204030204" pitchFamily="34" charset="0"/>
              </a:rPr>
              <a:t>service voters</a:t>
            </a:r>
            <a:endParaRPr lang="en-US" dirty="0">
              <a:latin typeface="Calibri" panose="020F0502020204030204" pitchFamily="34" charset="0"/>
              <a:ea typeface="Times New Roman" panose="02020603050405020304" pitchFamily="18" charset="0"/>
              <a:cs typeface="Calibri" panose="020F0502020204030204" pitchFamily="34" charset="0"/>
            </a:endParaRPr>
          </a:p>
          <a:p>
            <a:pPr marL="285750" indent="-285750" algn="just" fontAlgn="auto">
              <a:lnSpc>
                <a:spcPct val="150000"/>
              </a:lnSpc>
              <a:spcBef>
                <a:spcPts val="0"/>
              </a:spcBef>
              <a:spcAft>
                <a:spcPts val="1000"/>
              </a:spcAft>
              <a:buFont typeface="Wingdings" panose="05000000000000000000" pitchFamily="2" charset="2"/>
              <a:buChar char="v"/>
              <a:defRPr/>
            </a:pPr>
            <a:endParaRPr lang="en-US" sz="600" dirty="0">
              <a:latin typeface="Calibri" panose="020F0502020204030204" pitchFamily="34" charset="0"/>
              <a:ea typeface="Times New Roman" panose="02020603050405020304" pitchFamily="18" charset="0"/>
              <a:cs typeface="Calibri" panose="020F0502020204030204" pitchFamily="34" charset="0"/>
            </a:endParaRPr>
          </a:p>
          <a:p>
            <a:pPr marL="285750" indent="-285750" algn="just" fontAlgn="auto">
              <a:lnSpc>
                <a:spcPct val="150000"/>
              </a:lnSpc>
              <a:spcBef>
                <a:spcPts val="0"/>
              </a:spcBef>
              <a:spcAft>
                <a:spcPts val="1000"/>
              </a:spcAft>
              <a:buFont typeface="Wingdings" panose="05000000000000000000" pitchFamily="2" charset="2"/>
              <a:buChar char="v"/>
              <a:defRPr/>
            </a:pPr>
            <a:r>
              <a:rPr lang="en-US" dirty="0">
                <a:latin typeface="Calibri" panose="020F0502020204030204" pitchFamily="34" charset="0"/>
                <a:ea typeface="Times New Roman" panose="02020603050405020304" pitchFamily="18" charset="0"/>
                <a:cs typeface="Calibri" panose="020F0502020204030204" pitchFamily="34" charset="0"/>
              </a:rPr>
              <a:t>It enables the </a:t>
            </a:r>
            <a:r>
              <a:rPr lang="en-US" dirty="0" smtClean="0">
                <a:latin typeface="Calibri" panose="020F0502020204030204" pitchFamily="34" charset="0"/>
                <a:ea typeface="Times New Roman" panose="02020603050405020304" pitchFamily="18" charset="0"/>
                <a:cs typeface="Calibri" panose="020F0502020204030204" pitchFamily="34" charset="0"/>
              </a:rPr>
              <a:t>service voters </a:t>
            </a:r>
            <a:r>
              <a:rPr lang="en-US" dirty="0">
                <a:latin typeface="Calibri" panose="020F0502020204030204" pitchFamily="34" charset="0"/>
                <a:ea typeface="Times New Roman" panose="02020603050405020304" pitchFamily="18" charset="0"/>
                <a:cs typeface="Calibri" panose="020F0502020204030204" pitchFamily="34" charset="0"/>
              </a:rPr>
              <a:t>to cast their vote on an electronically received postal ballot from their preferred location, which is outside their originally assigned voting constituency. </a:t>
            </a:r>
          </a:p>
          <a:p>
            <a:pPr algn="just" fontAlgn="auto">
              <a:lnSpc>
                <a:spcPct val="150000"/>
              </a:lnSpc>
              <a:spcBef>
                <a:spcPts val="0"/>
              </a:spcBef>
              <a:spcAft>
                <a:spcPts val="1000"/>
              </a:spcAft>
              <a:defRPr/>
            </a:pPr>
            <a:endParaRPr lang="en-US" sz="100" dirty="0">
              <a:latin typeface="Calibri" panose="020F0502020204030204" pitchFamily="34" charset="0"/>
              <a:ea typeface="Times New Roman" panose="02020603050405020304" pitchFamily="18" charset="0"/>
              <a:cs typeface="Calibri" panose="020F0502020204030204" pitchFamily="34" charset="0"/>
            </a:endParaRPr>
          </a:p>
          <a:p>
            <a:pPr marL="285750" indent="-285750" algn="just" fontAlgn="auto">
              <a:lnSpc>
                <a:spcPct val="150000"/>
              </a:lnSpc>
              <a:spcBef>
                <a:spcPts val="0"/>
              </a:spcBef>
              <a:spcAft>
                <a:spcPts val="1000"/>
              </a:spcAft>
              <a:buFont typeface="Wingdings" panose="05000000000000000000" pitchFamily="2" charset="2"/>
              <a:buChar char="v"/>
              <a:defRPr/>
            </a:pPr>
            <a:r>
              <a:rPr lang="en-US" dirty="0">
                <a:latin typeface="Calibri" panose="020F0502020204030204" pitchFamily="34" charset="0"/>
                <a:ea typeface="Times New Roman" panose="02020603050405020304" pitchFamily="18" charset="0"/>
                <a:cs typeface="Calibri" panose="020F0502020204030204" pitchFamily="34" charset="0"/>
              </a:rPr>
              <a:t>This system would be an easier option of facilitating voting by the electors as the time constraint for dispatch of postal ballot has been addressed using this system. </a:t>
            </a:r>
          </a:p>
        </p:txBody>
      </p:sp>
      <p:sp>
        <p:nvSpPr>
          <p:cNvPr id="3" name="TextBox 2"/>
          <p:cNvSpPr txBox="1"/>
          <p:nvPr/>
        </p:nvSpPr>
        <p:spPr>
          <a:xfrm>
            <a:off x="0" y="0"/>
            <a:ext cx="9144000" cy="369888"/>
          </a:xfrm>
          <a:prstGeom prst="rect">
            <a:avLst/>
          </a:prstGeom>
          <a:noFill/>
        </p:spPr>
        <p:txBody>
          <a:bodyPr>
            <a:spAutoFit/>
          </a:bodyPr>
          <a:lstStyle/>
          <a:p>
            <a:pPr algn="ctr" fontAlgn="auto">
              <a:spcBef>
                <a:spcPts val="0"/>
              </a:spcBef>
              <a:spcAft>
                <a:spcPts val="0"/>
              </a:spcAft>
              <a:defRPr/>
            </a:pPr>
            <a:r>
              <a:rPr lang="en-IN" b="1" dirty="0">
                <a:effectLst>
                  <a:outerShdw blurRad="38100" dist="38100" dir="2700000" algn="tl">
                    <a:srgbClr val="000000">
                      <a:alpha val="43137"/>
                    </a:srgbClr>
                  </a:outerShdw>
                </a:effectLst>
                <a:latin typeface="+mn-lt"/>
                <a:cs typeface="+mn-cs"/>
              </a:rPr>
              <a:t>Electronically Transmitted Postal Ballot System</a:t>
            </a:r>
            <a:endParaRPr lang="en-US" b="1" dirty="0">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42900" y="980728"/>
            <a:ext cx="8458200" cy="2400657"/>
          </a:xfrm>
          <a:prstGeom prst="rect">
            <a:avLst/>
          </a:prstGeom>
        </p:spPr>
        <p:txBody>
          <a:bodyPr>
            <a:spAutoFit/>
          </a:bodyPr>
          <a:lstStyle/>
          <a:p>
            <a:pPr fontAlgn="auto">
              <a:spcBef>
                <a:spcPts val="0"/>
              </a:spcBef>
              <a:spcAft>
                <a:spcPts val="0"/>
              </a:spcAft>
              <a:defRPr/>
            </a:pPr>
            <a:r>
              <a:rPr lang="en-US" sz="2000" b="1" dirty="0">
                <a:solidFill>
                  <a:srgbClr val="0070C0"/>
                </a:solidFill>
                <a:latin typeface="+mn-lt"/>
                <a:cs typeface="+mn-cs"/>
              </a:rPr>
              <a:t>Class of electors who would be eligible for </a:t>
            </a:r>
            <a:r>
              <a:rPr lang="en-IN" sz="2000" b="1" dirty="0">
                <a:solidFill>
                  <a:srgbClr val="0070C0"/>
                </a:solidFill>
                <a:latin typeface="+mn-lt"/>
                <a:cs typeface="+mn-cs"/>
              </a:rPr>
              <a:t>Electronically Transmitted Postal Ballot System</a:t>
            </a:r>
          </a:p>
          <a:p>
            <a:pPr fontAlgn="auto">
              <a:spcBef>
                <a:spcPts val="0"/>
              </a:spcBef>
              <a:spcAft>
                <a:spcPts val="0"/>
              </a:spcAft>
              <a:defRPr/>
            </a:pPr>
            <a:endParaRPr lang="en-US" sz="2000" b="1" dirty="0">
              <a:solidFill>
                <a:srgbClr val="0070C0"/>
              </a:solidFill>
              <a:latin typeface="+mn-lt"/>
              <a:cs typeface="+mn-cs"/>
            </a:endParaRPr>
          </a:p>
          <a:p>
            <a:pPr fontAlgn="auto">
              <a:spcBef>
                <a:spcPts val="0"/>
              </a:spcBef>
              <a:spcAft>
                <a:spcPts val="0"/>
              </a:spcAft>
              <a:defRPr/>
            </a:pPr>
            <a:endParaRPr lang="en-IN" b="1" dirty="0">
              <a:latin typeface="+mn-lt"/>
              <a:cs typeface="+mn-cs"/>
            </a:endParaRPr>
          </a:p>
          <a:p>
            <a:pPr marL="857250" lvl="1" indent="-400050" fontAlgn="auto">
              <a:spcBef>
                <a:spcPts val="0"/>
              </a:spcBef>
              <a:spcAft>
                <a:spcPts val="0"/>
              </a:spcAft>
              <a:buFont typeface="+mj-lt"/>
              <a:buAutoNum type="romanLcPeriod"/>
              <a:defRPr/>
            </a:pPr>
            <a:endParaRPr lang="en-IN" dirty="0">
              <a:latin typeface="+mn-lt"/>
            </a:endParaRPr>
          </a:p>
          <a:p>
            <a:pPr marL="857250" lvl="1" indent="-400050" fontAlgn="auto">
              <a:spcBef>
                <a:spcPts val="0"/>
              </a:spcBef>
              <a:spcAft>
                <a:spcPts val="0"/>
              </a:spcAft>
              <a:buFont typeface="Wingdings" pitchFamily="2" charset="2"/>
              <a:buChar char="v"/>
              <a:defRPr/>
            </a:pPr>
            <a:endParaRPr lang="en-US" i="1" dirty="0">
              <a:latin typeface="+mn-lt"/>
            </a:endParaRPr>
          </a:p>
          <a:p>
            <a:pPr marL="857250" lvl="1" indent="-400050" fontAlgn="auto">
              <a:spcBef>
                <a:spcPts val="0"/>
              </a:spcBef>
              <a:spcAft>
                <a:spcPts val="0"/>
              </a:spcAft>
              <a:buFont typeface="Wingdings" pitchFamily="2" charset="2"/>
              <a:buChar char="v"/>
              <a:defRPr/>
            </a:pPr>
            <a:endParaRPr lang="en-US" i="1" dirty="0">
              <a:latin typeface="+mn-lt"/>
            </a:endParaRPr>
          </a:p>
          <a:p>
            <a:pPr marL="857250" lvl="1" indent="-400050" fontAlgn="auto">
              <a:spcBef>
                <a:spcPts val="0"/>
              </a:spcBef>
              <a:spcAft>
                <a:spcPts val="0"/>
              </a:spcAft>
              <a:buFont typeface="+mj-lt"/>
              <a:buAutoNum type="romanLcPeriod"/>
              <a:defRPr/>
            </a:pPr>
            <a:endParaRPr lang="en-IN" dirty="0">
              <a:latin typeface="+mn-lt"/>
              <a:cs typeface="+mn-cs"/>
            </a:endParaRPr>
          </a:p>
        </p:txBody>
      </p:sp>
      <p:sp>
        <p:nvSpPr>
          <p:cNvPr id="3" name="TextBox 2"/>
          <p:cNvSpPr txBox="1"/>
          <p:nvPr/>
        </p:nvSpPr>
        <p:spPr>
          <a:xfrm>
            <a:off x="0" y="0"/>
            <a:ext cx="9144000" cy="369888"/>
          </a:xfrm>
          <a:prstGeom prst="rect">
            <a:avLst/>
          </a:prstGeom>
          <a:noFill/>
        </p:spPr>
        <p:txBody>
          <a:bodyPr>
            <a:spAutoFit/>
          </a:bodyPr>
          <a:lstStyle/>
          <a:p>
            <a:pPr algn="ctr" fontAlgn="auto">
              <a:spcBef>
                <a:spcPts val="0"/>
              </a:spcBef>
              <a:spcAft>
                <a:spcPts val="0"/>
              </a:spcAft>
              <a:defRPr/>
            </a:pPr>
            <a:r>
              <a:rPr lang="en-IN" b="1" dirty="0">
                <a:effectLst>
                  <a:outerShdw blurRad="38100" dist="38100" dir="2700000" algn="tl">
                    <a:srgbClr val="000000">
                      <a:alpha val="43137"/>
                    </a:srgbClr>
                  </a:outerShdw>
                </a:effectLst>
                <a:latin typeface="+mn-lt"/>
              </a:rPr>
              <a:t>Electronically Transmitted Postal Ballot System</a:t>
            </a:r>
            <a:endParaRPr lang="en-US" b="1" dirty="0">
              <a:effectLst>
                <a:outerShdw blurRad="38100" dist="38100" dir="2700000" algn="tl">
                  <a:srgbClr val="000000">
                    <a:alpha val="43137"/>
                  </a:srgbClr>
                </a:outerShdw>
              </a:effectLst>
              <a:latin typeface="+mn-lt"/>
            </a:endParaRPr>
          </a:p>
        </p:txBody>
      </p:sp>
      <p:graphicFrame>
        <p:nvGraphicFramePr>
          <p:cNvPr id="4" name="Diagram 3"/>
          <p:cNvGraphicFramePr/>
          <p:nvPr>
            <p:extLst>
              <p:ext uri="{D42A27DB-BD31-4B8C-83A1-F6EECF244321}">
                <p14:modId xmlns:p14="http://schemas.microsoft.com/office/powerpoint/2010/main" val="1105810084"/>
              </p:ext>
            </p:extLst>
          </p:nvPr>
        </p:nvGraphicFramePr>
        <p:xfrm>
          <a:off x="171450" y="1844824"/>
          <a:ext cx="8801100" cy="4709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685800"/>
            <a:ext cx="8458200" cy="5663089"/>
          </a:xfrm>
          <a:prstGeom prst="rect">
            <a:avLst/>
          </a:prstGeom>
        </p:spPr>
        <p:txBody>
          <a:bodyPr>
            <a:spAutoFit/>
          </a:bodyPr>
          <a:lstStyle/>
          <a:p>
            <a:pPr fontAlgn="auto">
              <a:spcBef>
                <a:spcPts val="0"/>
              </a:spcBef>
              <a:spcAft>
                <a:spcPts val="0"/>
              </a:spcAft>
              <a:defRPr/>
            </a:pPr>
            <a:r>
              <a:rPr lang="en-US" sz="2000" b="1" dirty="0">
                <a:solidFill>
                  <a:srgbClr val="0070C0"/>
                </a:solidFill>
                <a:latin typeface="+mn-lt"/>
                <a:cs typeface="+mn-cs"/>
              </a:rPr>
              <a:t>Elaboration of the Entitlements </a:t>
            </a:r>
            <a:endParaRPr lang="en-IN" sz="2000" b="1" dirty="0">
              <a:solidFill>
                <a:srgbClr val="0070C0"/>
              </a:solidFill>
              <a:latin typeface="+mn-lt"/>
              <a:cs typeface="+mn-cs"/>
            </a:endParaRPr>
          </a:p>
          <a:p>
            <a:pPr fontAlgn="auto">
              <a:spcBef>
                <a:spcPts val="0"/>
              </a:spcBef>
              <a:spcAft>
                <a:spcPts val="0"/>
              </a:spcAft>
              <a:defRPr/>
            </a:pPr>
            <a:endParaRPr lang="en-US" sz="900" dirty="0">
              <a:latin typeface="+mn-lt"/>
              <a:cs typeface="+mn-cs"/>
            </a:endParaRPr>
          </a:p>
          <a:p>
            <a:pPr marL="285750" indent="-285750" algn="just" fontAlgn="auto">
              <a:spcBef>
                <a:spcPts val="0"/>
              </a:spcBef>
              <a:spcAft>
                <a:spcPts val="0"/>
              </a:spcAft>
              <a:buFont typeface="Wingdings" pitchFamily="2" charset="2"/>
              <a:buChar char="v"/>
              <a:defRPr/>
            </a:pPr>
            <a:r>
              <a:rPr lang="en-US" b="1" i="1" dirty="0">
                <a:latin typeface="+mn-lt"/>
                <a:cs typeface="+mn-cs"/>
              </a:rPr>
              <a:t>“Service Voter” </a:t>
            </a:r>
            <a:r>
              <a:rPr lang="en-US" dirty="0">
                <a:latin typeface="+mn-lt"/>
                <a:cs typeface="+mn-cs"/>
              </a:rPr>
              <a:t>means any person mentioned in section 20(8) of the RP Act 1950 and clause (a) of Section 60 of the Representation of the People Act, 1951 i.e. </a:t>
            </a:r>
            <a:endParaRPr lang="en-US" dirty="0" smtClean="0">
              <a:latin typeface="+mn-lt"/>
              <a:cs typeface="+mn-cs"/>
            </a:endParaRPr>
          </a:p>
          <a:p>
            <a:pPr marL="342900" indent="-342900" algn="just" fontAlgn="auto">
              <a:spcBef>
                <a:spcPts val="0"/>
              </a:spcBef>
              <a:spcAft>
                <a:spcPts val="0"/>
              </a:spcAft>
              <a:buAutoNum type="alphaLcParenBoth"/>
              <a:defRPr/>
            </a:pPr>
            <a:r>
              <a:rPr lang="en-US" dirty="0" smtClean="0">
                <a:latin typeface="+mn-lt"/>
                <a:cs typeface="+mn-cs"/>
              </a:rPr>
              <a:t>members </a:t>
            </a:r>
            <a:r>
              <a:rPr lang="en-US" dirty="0">
                <a:latin typeface="+mn-lt"/>
                <a:cs typeface="+mn-cs"/>
              </a:rPr>
              <a:t>of the armed forces of the Union, </a:t>
            </a:r>
            <a:endParaRPr lang="en-US" dirty="0" smtClean="0">
              <a:latin typeface="+mn-lt"/>
              <a:cs typeface="+mn-cs"/>
            </a:endParaRPr>
          </a:p>
          <a:p>
            <a:pPr marL="342900" indent="-342900" algn="just" fontAlgn="auto">
              <a:spcBef>
                <a:spcPts val="0"/>
              </a:spcBef>
              <a:spcAft>
                <a:spcPts val="0"/>
              </a:spcAft>
              <a:buAutoNum type="alphaLcParenBoth"/>
              <a:defRPr/>
            </a:pPr>
            <a:r>
              <a:rPr lang="en-US" dirty="0" smtClean="0">
                <a:latin typeface="+mn-lt"/>
                <a:cs typeface="+mn-cs"/>
              </a:rPr>
              <a:t>members </a:t>
            </a:r>
            <a:r>
              <a:rPr lang="en-US" dirty="0">
                <a:latin typeface="+mn-lt"/>
                <a:cs typeface="+mn-cs"/>
              </a:rPr>
              <a:t>of a force to which the provisions of Army Act, 1950 (46 of 1950) have been made applicable whether with or without modifications </a:t>
            </a:r>
            <a:endParaRPr lang="en-US" dirty="0" smtClean="0">
              <a:latin typeface="+mn-lt"/>
              <a:cs typeface="+mn-cs"/>
            </a:endParaRPr>
          </a:p>
          <a:p>
            <a:pPr marL="342900" indent="-342900" algn="just" fontAlgn="auto">
              <a:spcBef>
                <a:spcPts val="0"/>
              </a:spcBef>
              <a:spcAft>
                <a:spcPts val="0"/>
              </a:spcAft>
              <a:buAutoNum type="alphaLcParenBoth"/>
              <a:defRPr/>
            </a:pPr>
            <a:r>
              <a:rPr lang="en-US" dirty="0" smtClean="0">
                <a:latin typeface="+mn-lt"/>
                <a:cs typeface="+mn-cs"/>
              </a:rPr>
              <a:t>members </a:t>
            </a:r>
            <a:r>
              <a:rPr lang="en-US" dirty="0">
                <a:latin typeface="+mn-lt"/>
                <a:cs typeface="+mn-cs"/>
              </a:rPr>
              <a:t>of an armed police force of a State who are serving outside that State, </a:t>
            </a:r>
            <a:r>
              <a:rPr lang="en-US" dirty="0" smtClean="0">
                <a:latin typeface="+mn-lt"/>
                <a:cs typeface="+mn-cs"/>
              </a:rPr>
              <a:t>and</a:t>
            </a:r>
          </a:p>
          <a:p>
            <a:pPr marL="342900" indent="-342900" algn="just" fontAlgn="auto">
              <a:spcBef>
                <a:spcPts val="0"/>
              </a:spcBef>
              <a:spcAft>
                <a:spcPts val="0"/>
              </a:spcAft>
              <a:buAutoNum type="alphaLcParenBoth"/>
              <a:defRPr/>
            </a:pPr>
            <a:r>
              <a:rPr lang="en-US" dirty="0" smtClean="0">
                <a:latin typeface="+mn-lt"/>
                <a:cs typeface="+mn-cs"/>
              </a:rPr>
              <a:t>persons </a:t>
            </a:r>
            <a:r>
              <a:rPr lang="en-US" dirty="0">
                <a:latin typeface="+mn-lt"/>
                <a:cs typeface="+mn-cs"/>
              </a:rPr>
              <a:t>who are employed under the Government of India in a post outside India (e.g. Ambassadors of India abroad, their staff etc.). Their names are registered in the last part of the electoral roll. Service voters who have opted for proxy voting are called Classified Service Voters. </a:t>
            </a:r>
          </a:p>
          <a:p>
            <a:pPr marL="261938" algn="just" fontAlgn="auto">
              <a:spcBef>
                <a:spcPts val="0"/>
              </a:spcBef>
              <a:spcAft>
                <a:spcPts val="0"/>
              </a:spcAft>
              <a:defRPr/>
            </a:pPr>
            <a:r>
              <a:rPr lang="en-US" dirty="0">
                <a:latin typeface="+mn-lt"/>
                <a:cs typeface="+mn-cs"/>
              </a:rPr>
              <a:t>The wife of a service voter who ordinarily resides with him is also given the same facility of Postal Ballot as to the service voters. </a:t>
            </a:r>
          </a:p>
          <a:p>
            <a:pPr algn="just" fontAlgn="auto">
              <a:spcBef>
                <a:spcPts val="0"/>
              </a:spcBef>
              <a:spcAft>
                <a:spcPts val="0"/>
              </a:spcAft>
              <a:defRPr/>
            </a:pPr>
            <a:r>
              <a:rPr lang="en-US" dirty="0" smtClean="0">
                <a:latin typeface="+mn-lt"/>
                <a:cs typeface="+mn-cs"/>
              </a:rPr>
              <a:t> </a:t>
            </a:r>
            <a:endParaRPr lang="en-US" dirty="0">
              <a:latin typeface="+mn-lt"/>
              <a:cs typeface="+mn-cs"/>
            </a:endParaRPr>
          </a:p>
          <a:p>
            <a:pPr algn="just" fontAlgn="auto">
              <a:spcBef>
                <a:spcPts val="0"/>
              </a:spcBef>
              <a:spcAft>
                <a:spcPts val="0"/>
              </a:spcAft>
              <a:defRPr/>
            </a:pPr>
            <a:r>
              <a:rPr lang="en-US" dirty="0">
                <a:latin typeface="+mn-lt"/>
                <a:cs typeface="+mn-cs"/>
              </a:rPr>
              <a:t>However it is clarified – </a:t>
            </a:r>
          </a:p>
          <a:p>
            <a:pPr algn="just" fontAlgn="auto">
              <a:spcBef>
                <a:spcPts val="0"/>
              </a:spcBef>
              <a:spcAft>
                <a:spcPts val="0"/>
              </a:spcAft>
              <a:defRPr/>
            </a:pPr>
            <a:endParaRPr lang="en-US" sz="900" dirty="0">
              <a:latin typeface="+mn-lt"/>
              <a:cs typeface="+mn-cs"/>
            </a:endParaRPr>
          </a:p>
          <a:p>
            <a:pPr marL="285750" indent="-285750" algn="just" fontAlgn="auto">
              <a:spcBef>
                <a:spcPts val="0"/>
              </a:spcBef>
              <a:spcAft>
                <a:spcPts val="0"/>
              </a:spcAft>
              <a:buFont typeface="Wingdings" pitchFamily="2" charset="2"/>
              <a:buChar char="v"/>
              <a:defRPr/>
            </a:pPr>
            <a:r>
              <a:rPr lang="en-US" dirty="0">
                <a:latin typeface="+mn-lt"/>
                <a:cs typeface="+mn-cs"/>
              </a:rPr>
              <a:t>Under sub-section (6) of Section 20 of the Representation of the People Act, 1950, the word “wife” means wife and should not be taken to include the husband of a lady service voter. </a:t>
            </a:r>
            <a:endParaRPr lang="en-US" i="1" dirty="0">
              <a:latin typeface="+mn-lt"/>
              <a:cs typeface="+mn-cs"/>
            </a:endParaRPr>
          </a:p>
          <a:p>
            <a:pPr marL="857250" lvl="1" indent="-400050" fontAlgn="auto">
              <a:spcBef>
                <a:spcPts val="0"/>
              </a:spcBef>
              <a:spcAft>
                <a:spcPts val="0"/>
              </a:spcAft>
              <a:buFont typeface="+mj-lt"/>
              <a:buAutoNum type="romanLcPeriod"/>
              <a:defRPr/>
            </a:pPr>
            <a:endParaRPr lang="en-IN" dirty="0">
              <a:latin typeface="+mn-lt"/>
              <a:cs typeface="+mn-cs"/>
            </a:endParaRPr>
          </a:p>
        </p:txBody>
      </p:sp>
      <p:sp>
        <p:nvSpPr>
          <p:cNvPr id="3" name="TextBox 2"/>
          <p:cNvSpPr txBox="1"/>
          <p:nvPr/>
        </p:nvSpPr>
        <p:spPr>
          <a:xfrm>
            <a:off x="0" y="288759"/>
            <a:ext cx="9144000" cy="369332"/>
          </a:xfrm>
          <a:prstGeom prst="rect">
            <a:avLst/>
          </a:prstGeom>
          <a:noFill/>
        </p:spPr>
        <p:txBody>
          <a:bodyPr>
            <a:spAutoFit/>
          </a:bodyPr>
          <a:lstStyle/>
          <a:p>
            <a:pPr algn="ctr" fontAlgn="auto">
              <a:spcBef>
                <a:spcPts val="0"/>
              </a:spcBef>
              <a:spcAft>
                <a:spcPts val="0"/>
              </a:spcAft>
              <a:defRPr/>
            </a:pPr>
            <a:r>
              <a:rPr lang="en-IN" b="1" dirty="0">
                <a:effectLst>
                  <a:outerShdw blurRad="38100" dist="38100" dir="2700000" algn="tl">
                    <a:srgbClr val="000000">
                      <a:alpha val="43137"/>
                    </a:srgbClr>
                  </a:outerShdw>
                </a:effectLst>
                <a:latin typeface="+mn-lt"/>
                <a:cs typeface="+mn-cs"/>
              </a:rPr>
              <a:t>Electronically Transmitted Postal Ballot System </a:t>
            </a:r>
            <a:r>
              <a:rPr lang="en-US" b="1" dirty="0">
                <a:effectLst>
                  <a:outerShdw blurRad="38100" dist="38100" dir="2700000" algn="tl">
                    <a:srgbClr val="000000">
                      <a:alpha val="43137"/>
                    </a:srgbClr>
                  </a:outerShdw>
                </a:effectLst>
                <a:latin typeface="+mn-lt"/>
                <a:cs typeface="+mn-cs"/>
              </a:rPr>
              <a:t>- Eligibility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641350"/>
            <a:ext cx="8458200" cy="5370701"/>
          </a:xfrm>
          <a:prstGeom prst="rect">
            <a:avLst/>
          </a:prstGeom>
        </p:spPr>
        <p:txBody>
          <a:bodyPr>
            <a:spAutoFit/>
          </a:bodyPr>
          <a:lstStyle/>
          <a:p>
            <a:pPr marL="0" lvl="1" fontAlgn="auto">
              <a:spcBef>
                <a:spcPts val="0"/>
              </a:spcBef>
              <a:spcAft>
                <a:spcPts val="0"/>
              </a:spcAft>
              <a:defRPr/>
            </a:pPr>
            <a:r>
              <a:rPr lang="en-US" sz="2000" b="1" dirty="0">
                <a:solidFill>
                  <a:srgbClr val="0070C0"/>
                </a:solidFill>
                <a:latin typeface="+mn-lt"/>
                <a:cs typeface="+mn-cs"/>
              </a:rPr>
              <a:t>Contents of </a:t>
            </a:r>
            <a:r>
              <a:rPr lang="en-IN" sz="2000" b="1" dirty="0">
                <a:solidFill>
                  <a:srgbClr val="0070C0"/>
                </a:solidFill>
                <a:latin typeface="+mn-lt"/>
                <a:cs typeface="+mn-cs"/>
              </a:rPr>
              <a:t>Electronically Transmitted Postal Ballot System</a:t>
            </a:r>
          </a:p>
          <a:p>
            <a:pPr fontAlgn="auto">
              <a:spcBef>
                <a:spcPts val="0"/>
              </a:spcBef>
              <a:spcAft>
                <a:spcPts val="0"/>
              </a:spcAft>
              <a:defRPr/>
            </a:pPr>
            <a:endParaRPr lang="en-US" sz="700" dirty="0">
              <a:latin typeface="+mn-lt"/>
              <a:cs typeface="+mn-cs"/>
            </a:endParaRPr>
          </a:p>
          <a:p>
            <a:pPr algn="just" fontAlgn="auto">
              <a:spcBef>
                <a:spcPts val="0"/>
              </a:spcBef>
              <a:spcAft>
                <a:spcPts val="0"/>
              </a:spcAft>
              <a:defRPr/>
            </a:pPr>
            <a:r>
              <a:rPr lang="en-IN" dirty="0">
                <a:latin typeface="+mn-lt"/>
                <a:cs typeface="+mn-cs"/>
              </a:rPr>
              <a:t>Electronically Transmitted Postal Ballot System </a:t>
            </a:r>
            <a:r>
              <a:rPr lang="en-US" dirty="0">
                <a:latin typeface="+mn-lt"/>
                <a:cs typeface="+mn-cs"/>
              </a:rPr>
              <a:t>for entitled voters shall be uniform across all categories. </a:t>
            </a:r>
          </a:p>
          <a:p>
            <a:pPr algn="just" fontAlgn="auto">
              <a:spcBef>
                <a:spcPts val="0"/>
              </a:spcBef>
              <a:spcAft>
                <a:spcPts val="0"/>
              </a:spcAft>
              <a:defRPr/>
            </a:pPr>
            <a:endParaRPr lang="en-US" sz="700" b="1" dirty="0">
              <a:latin typeface="+mn-lt"/>
              <a:cs typeface="+mn-cs"/>
            </a:endParaRPr>
          </a:p>
          <a:p>
            <a:pPr algn="just" fontAlgn="auto">
              <a:spcBef>
                <a:spcPts val="0"/>
              </a:spcBef>
              <a:spcAft>
                <a:spcPts val="0"/>
              </a:spcAft>
              <a:defRPr/>
            </a:pPr>
            <a:r>
              <a:rPr lang="en-US" dirty="0">
                <a:latin typeface="+mn-lt"/>
                <a:cs typeface="+mn-cs"/>
              </a:rPr>
              <a:t>It shall be transmitted in electronic data format to the entitled voter on a real-time basis. </a:t>
            </a:r>
          </a:p>
          <a:p>
            <a:pPr algn="just" fontAlgn="auto">
              <a:spcBef>
                <a:spcPts val="0"/>
              </a:spcBef>
              <a:spcAft>
                <a:spcPts val="0"/>
              </a:spcAft>
              <a:defRPr/>
            </a:pPr>
            <a:endParaRPr lang="en-US" sz="700" dirty="0">
              <a:latin typeface="+mn-lt"/>
              <a:cs typeface="+mn-cs"/>
            </a:endParaRPr>
          </a:p>
          <a:p>
            <a:pPr algn="just" fontAlgn="auto">
              <a:spcBef>
                <a:spcPts val="0"/>
              </a:spcBef>
              <a:spcAft>
                <a:spcPts val="0"/>
              </a:spcAft>
              <a:defRPr/>
            </a:pPr>
            <a:r>
              <a:rPr lang="en-US" dirty="0">
                <a:latin typeface="+mn-lt"/>
                <a:cs typeface="+mn-cs"/>
              </a:rPr>
              <a:t>The process of delivery shall incorporate a mechanism to authenticate the voter using electronic means.</a:t>
            </a:r>
          </a:p>
          <a:p>
            <a:pPr algn="just" fontAlgn="auto">
              <a:spcBef>
                <a:spcPts val="0"/>
              </a:spcBef>
              <a:spcAft>
                <a:spcPts val="0"/>
              </a:spcAft>
              <a:defRPr/>
            </a:pPr>
            <a:endParaRPr lang="en-US" sz="700" dirty="0">
              <a:latin typeface="+mn-lt"/>
              <a:cs typeface="+mn-cs"/>
            </a:endParaRPr>
          </a:p>
          <a:p>
            <a:pPr algn="just" fontAlgn="auto">
              <a:spcBef>
                <a:spcPts val="0"/>
              </a:spcBef>
              <a:spcAft>
                <a:spcPts val="0"/>
              </a:spcAft>
              <a:defRPr/>
            </a:pPr>
            <a:r>
              <a:rPr lang="en-US" dirty="0">
                <a:latin typeface="+mn-lt"/>
                <a:cs typeface="+mn-cs"/>
              </a:rPr>
              <a:t>The Postal Ballot transmission shall include the following documents in a single electronic transmission.</a:t>
            </a:r>
          </a:p>
          <a:p>
            <a:pPr fontAlgn="auto">
              <a:spcBef>
                <a:spcPts val="0"/>
              </a:spcBef>
              <a:spcAft>
                <a:spcPts val="0"/>
              </a:spcAft>
              <a:defRPr/>
            </a:pPr>
            <a:endParaRPr lang="en-IN" sz="1600" dirty="0">
              <a:latin typeface="+mn-lt"/>
              <a:cs typeface="+mn-cs"/>
            </a:endParaRPr>
          </a:p>
          <a:p>
            <a:pPr marL="1200150" lvl="2" indent="-285750" fontAlgn="auto">
              <a:spcBef>
                <a:spcPts val="0"/>
              </a:spcBef>
              <a:spcAft>
                <a:spcPts val="0"/>
              </a:spcAft>
              <a:buFont typeface="Wingdings" panose="05000000000000000000" pitchFamily="2" charset="2"/>
              <a:buChar char="v"/>
              <a:defRPr/>
            </a:pPr>
            <a:r>
              <a:rPr lang="en-US" sz="1600" b="1" dirty="0">
                <a:latin typeface="+mn-lt"/>
                <a:cs typeface="+mn-cs"/>
              </a:rPr>
              <a:t>List of Content Page</a:t>
            </a:r>
          </a:p>
          <a:p>
            <a:pPr marL="1200150" lvl="2" indent="-285750" fontAlgn="auto">
              <a:spcBef>
                <a:spcPts val="0"/>
              </a:spcBef>
              <a:spcAft>
                <a:spcPts val="0"/>
              </a:spcAft>
              <a:buFont typeface="Wingdings" panose="05000000000000000000" pitchFamily="2" charset="2"/>
              <a:buChar char="v"/>
              <a:defRPr/>
            </a:pPr>
            <a:endParaRPr lang="en-IN" sz="800" b="1" dirty="0">
              <a:latin typeface="+mn-lt"/>
              <a:cs typeface="+mn-cs"/>
            </a:endParaRPr>
          </a:p>
          <a:p>
            <a:pPr marL="1200150" lvl="2" indent="-285750" fontAlgn="auto">
              <a:spcBef>
                <a:spcPts val="0"/>
              </a:spcBef>
              <a:spcAft>
                <a:spcPts val="0"/>
              </a:spcAft>
              <a:buFont typeface="Wingdings" panose="05000000000000000000" pitchFamily="2" charset="2"/>
              <a:buChar char="v"/>
              <a:defRPr/>
            </a:pPr>
            <a:r>
              <a:rPr lang="en-US" sz="1600" b="1" dirty="0">
                <a:latin typeface="+mn-lt"/>
                <a:cs typeface="+mn-cs"/>
              </a:rPr>
              <a:t>Postal Ballot Paper</a:t>
            </a:r>
          </a:p>
          <a:p>
            <a:pPr marL="1200150" lvl="2" indent="-285750" fontAlgn="auto">
              <a:spcBef>
                <a:spcPts val="0"/>
              </a:spcBef>
              <a:spcAft>
                <a:spcPts val="0"/>
              </a:spcAft>
              <a:buFont typeface="Wingdings" panose="05000000000000000000" pitchFamily="2" charset="2"/>
              <a:buChar char="v"/>
              <a:defRPr/>
            </a:pPr>
            <a:endParaRPr lang="en-IN" sz="800" b="1" dirty="0">
              <a:latin typeface="+mn-lt"/>
              <a:cs typeface="+mn-cs"/>
            </a:endParaRPr>
          </a:p>
          <a:p>
            <a:pPr marL="1200150" lvl="2" indent="-285750" fontAlgn="auto">
              <a:spcBef>
                <a:spcPts val="0"/>
              </a:spcBef>
              <a:spcAft>
                <a:spcPts val="0"/>
              </a:spcAft>
              <a:buFont typeface="Wingdings" panose="05000000000000000000" pitchFamily="2" charset="2"/>
              <a:buChar char="v"/>
              <a:defRPr/>
            </a:pPr>
            <a:r>
              <a:rPr lang="en-US" sz="1600" b="1" dirty="0">
                <a:latin typeface="+mn-lt"/>
                <a:cs typeface="+mn-cs"/>
              </a:rPr>
              <a:t>Form 13-A - Declaration by Elector</a:t>
            </a:r>
          </a:p>
          <a:p>
            <a:pPr marL="1200150" lvl="2" indent="-285750" fontAlgn="auto">
              <a:spcBef>
                <a:spcPts val="0"/>
              </a:spcBef>
              <a:spcAft>
                <a:spcPts val="0"/>
              </a:spcAft>
              <a:buFont typeface="Wingdings" panose="05000000000000000000" pitchFamily="2" charset="2"/>
              <a:buChar char="v"/>
              <a:defRPr/>
            </a:pPr>
            <a:endParaRPr lang="en-IN" sz="800" b="1" dirty="0">
              <a:latin typeface="+mn-lt"/>
              <a:cs typeface="+mn-cs"/>
            </a:endParaRPr>
          </a:p>
          <a:p>
            <a:pPr marL="1200150" lvl="2" indent="-285750" fontAlgn="auto">
              <a:spcBef>
                <a:spcPts val="0"/>
              </a:spcBef>
              <a:spcAft>
                <a:spcPts val="0"/>
              </a:spcAft>
              <a:buFont typeface="Wingdings" panose="05000000000000000000" pitchFamily="2" charset="2"/>
              <a:buChar char="v"/>
              <a:defRPr/>
            </a:pPr>
            <a:r>
              <a:rPr lang="en-US" sz="1600" b="1" dirty="0">
                <a:latin typeface="+mn-lt"/>
                <a:cs typeface="+mn-cs"/>
              </a:rPr>
              <a:t>Form 13-B - Cover A (Inner Envelope)</a:t>
            </a:r>
          </a:p>
          <a:p>
            <a:pPr marL="1200150" lvl="2" indent="-285750" fontAlgn="auto">
              <a:spcBef>
                <a:spcPts val="0"/>
              </a:spcBef>
              <a:spcAft>
                <a:spcPts val="0"/>
              </a:spcAft>
              <a:buFont typeface="Wingdings" panose="05000000000000000000" pitchFamily="2" charset="2"/>
              <a:buChar char="v"/>
              <a:defRPr/>
            </a:pPr>
            <a:endParaRPr lang="en-IN" sz="800" b="1" dirty="0">
              <a:latin typeface="+mn-lt"/>
              <a:cs typeface="+mn-cs"/>
            </a:endParaRPr>
          </a:p>
          <a:p>
            <a:pPr marL="1200150" lvl="2" indent="-285750" fontAlgn="auto">
              <a:spcBef>
                <a:spcPts val="0"/>
              </a:spcBef>
              <a:spcAft>
                <a:spcPts val="0"/>
              </a:spcAft>
              <a:buFont typeface="Wingdings" panose="05000000000000000000" pitchFamily="2" charset="2"/>
              <a:buChar char="v"/>
              <a:defRPr/>
            </a:pPr>
            <a:r>
              <a:rPr lang="en-US" sz="1600" b="1" dirty="0">
                <a:latin typeface="+mn-lt"/>
                <a:cs typeface="+mn-cs"/>
              </a:rPr>
              <a:t>FORM 13-C - Cover B (Outer Envelope)</a:t>
            </a:r>
          </a:p>
          <a:p>
            <a:pPr lvl="2" fontAlgn="auto">
              <a:spcBef>
                <a:spcPts val="0"/>
              </a:spcBef>
              <a:spcAft>
                <a:spcPts val="0"/>
              </a:spcAft>
              <a:defRPr/>
            </a:pPr>
            <a:endParaRPr lang="en-IN" sz="800" b="1" dirty="0">
              <a:latin typeface="+mn-lt"/>
              <a:cs typeface="+mn-cs"/>
            </a:endParaRPr>
          </a:p>
          <a:p>
            <a:pPr marL="1200150" lvl="2" indent="-285750" fontAlgn="auto">
              <a:spcBef>
                <a:spcPts val="0"/>
              </a:spcBef>
              <a:spcAft>
                <a:spcPts val="0"/>
              </a:spcAft>
              <a:buFont typeface="Wingdings" panose="05000000000000000000" pitchFamily="2" charset="2"/>
              <a:buChar char="v"/>
              <a:defRPr/>
            </a:pPr>
            <a:r>
              <a:rPr lang="en-US" sz="1600" b="1" dirty="0">
                <a:latin typeface="+mn-lt"/>
                <a:cs typeface="+mn-cs"/>
              </a:rPr>
              <a:t>Form 13-D - Instructions for the Guidance of Elector</a:t>
            </a:r>
          </a:p>
          <a:p>
            <a:pPr marL="742950" lvl="1" indent="-285750" fontAlgn="auto">
              <a:spcBef>
                <a:spcPts val="0"/>
              </a:spcBef>
              <a:spcAft>
                <a:spcPts val="0"/>
              </a:spcAft>
              <a:buFont typeface="Wingdings" panose="05000000000000000000" pitchFamily="2" charset="2"/>
              <a:buChar char="v"/>
              <a:defRPr/>
            </a:pPr>
            <a:endParaRPr lang="en-US" sz="700" b="1" dirty="0">
              <a:latin typeface="+mn-lt"/>
              <a:cs typeface="+mn-cs"/>
            </a:endParaRPr>
          </a:p>
          <a:p>
            <a:pPr marL="742950" lvl="1" indent="-285750" fontAlgn="auto">
              <a:spcBef>
                <a:spcPts val="0"/>
              </a:spcBef>
              <a:spcAft>
                <a:spcPts val="0"/>
              </a:spcAft>
              <a:buFont typeface="Wingdings" panose="05000000000000000000" pitchFamily="2" charset="2"/>
              <a:buChar char="v"/>
              <a:defRPr/>
            </a:pPr>
            <a:endParaRPr lang="en-US" sz="1000" b="1" dirty="0">
              <a:latin typeface="+mn-lt"/>
              <a:cs typeface="+mn-cs"/>
            </a:endParaRPr>
          </a:p>
        </p:txBody>
      </p:sp>
      <p:sp>
        <p:nvSpPr>
          <p:cNvPr id="3" name="TextBox 2"/>
          <p:cNvSpPr txBox="1"/>
          <p:nvPr/>
        </p:nvSpPr>
        <p:spPr>
          <a:xfrm>
            <a:off x="0" y="0"/>
            <a:ext cx="9144000" cy="369888"/>
          </a:xfrm>
          <a:prstGeom prst="rect">
            <a:avLst/>
          </a:prstGeom>
          <a:noFill/>
        </p:spPr>
        <p:txBody>
          <a:bodyPr>
            <a:spAutoFit/>
          </a:bodyPr>
          <a:lstStyle/>
          <a:p>
            <a:pPr algn="ctr" fontAlgn="auto">
              <a:spcBef>
                <a:spcPts val="0"/>
              </a:spcBef>
              <a:spcAft>
                <a:spcPts val="0"/>
              </a:spcAft>
              <a:defRPr/>
            </a:pPr>
            <a:r>
              <a:rPr lang="en-IN" b="1" dirty="0">
                <a:effectLst>
                  <a:outerShdw blurRad="38100" dist="38100" dir="2700000" algn="tl">
                    <a:srgbClr val="000000">
                      <a:alpha val="43137"/>
                    </a:srgbClr>
                  </a:outerShdw>
                </a:effectLst>
                <a:latin typeface="+mn-lt"/>
              </a:rPr>
              <a:t>Electronically Transmitted Postal Ballot System</a:t>
            </a:r>
            <a:endParaRPr lang="en-US" b="1" dirty="0">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641350"/>
            <a:ext cx="8458200" cy="5770811"/>
          </a:xfrm>
          <a:prstGeom prst="rect">
            <a:avLst/>
          </a:prstGeom>
        </p:spPr>
        <p:txBody>
          <a:bodyPr>
            <a:spAutoFit/>
          </a:bodyPr>
          <a:lstStyle/>
          <a:p>
            <a:pPr marL="0" lvl="1" fontAlgn="auto">
              <a:spcBef>
                <a:spcPts val="0"/>
              </a:spcBef>
              <a:spcAft>
                <a:spcPts val="0"/>
              </a:spcAft>
              <a:defRPr/>
            </a:pPr>
            <a:r>
              <a:rPr lang="en-US" sz="2000" b="1" dirty="0">
                <a:solidFill>
                  <a:srgbClr val="0070C0"/>
                </a:solidFill>
                <a:latin typeface="+mn-lt"/>
                <a:cs typeface="+mn-cs"/>
              </a:rPr>
              <a:t>Issue of Postal Ballot by Returning Officer</a:t>
            </a:r>
          </a:p>
          <a:p>
            <a:pPr algn="just" fontAlgn="auto">
              <a:spcBef>
                <a:spcPts val="0"/>
              </a:spcBef>
              <a:spcAft>
                <a:spcPts val="0"/>
              </a:spcAft>
              <a:defRPr/>
            </a:pPr>
            <a:endParaRPr lang="en-US" dirty="0">
              <a:latin typeface="+mn-lt"/>
              <a:cs typeface="+mn-cs"/>
            </a:endParaRPr>
          </a:p>
          <a:p>
            <a:pPr marL="285750" indent="-285750" algn="just" fontAlgn="auto">
              <a:spcBef>
                <a:spcPts val="0"/>
              </a:spcBef>
              <a:spcAft>
                <a:spcPts val="0"/>
              </a:spcAft>
              <a:buFont typeface="Wingdings" panose="05000000000000000000" pitchFamily="2" charset="2"/>
              <a:buChar char="v"/>
              <a:defRPr/>
            </a:pPr>
            <a:r>
              <a:rPr lang="en-US" dirty="0">
                <a:latin typeface="+mn-lt"/>
                <a:cs typeface="+mn-cs"/>
              </a:rPr>
              <a:t>The Returning Officer will login to the system by entering his credentials and thereby authenticating himself by providing the OTP received on his registered mobile number. </a:t>
            </a:r>
          </a:p>
          <a:p>
            <a:pPr marL="285750" indent="-285750" algn="just" fontAlgn="auto">
              <a:spcBef>
                <a:spcPts val="0"/>
              </a:spcBef>
              <a:spcAft>
                <a:spcPts val="0"/>
              </a:spcAft>
              <a:buFont typeface="Wingdings" panose="05000000000000000000" pitchFamily="2" charset="2"/>
              <a:buChar char="v"/>
              <a:defRPr/>
            </a:pPr>
            <a:endParaRPr lang="en-US" dirty="0">
              <a:latin typeface="+mn-lt"/>
              <a:cs typeface="+mn-cs"/>
            </a:endParaRPr>
          </a:p>
          <a:p>
            <a:pPr marL="285750" indent="-285750" algn="just" fontAlgn="auto">
              <a:spcBef>
                <a:spcPts val="0"/>
              </a:spcBef>
              <a:spcAft>
                <a:spcPts val="0"/>
              </a:spcAft>
              <a:buFont typeface="Wingdings" panose="05000000000000000000" pitchFamily="2" charset="2"/>
              <a:buChar char="v"/>
              <a:defRPr/>
            </a:pPr>
            <a:r>
              <a:rPr lang="en-US" dirty="0">
                <a:latin typeface="+mn-lt"/>
                <a:cs typeface="+mn-cs"/>
              </a:rPr>
              <a:t>Postal Ballot shall be prepared by the RO for his constituency and uploaded using the Electronically Transmitted Postal Ballot System.</a:t>
            </a:r>
          </a:p>
          <a:p>
            <a:pPr marL="285750" indent="-285750" algn="just" fontAlgn="auto">
              <a:spcBef>
                <a:spcPts val="0"/>
              </a:spcBef>
              <a:spcAft>
                <a:spcPts val="0"/>
              </a:spcAft>
              <a:buFont typeface="Wingdings" panose="05000000000000000000" pitchFamily="2" charset="2"/>
              <a:buChar char="v"/>
              <a:defRPr/>
            </a:pPr>
            <a:endParaRPr lang="en-US" dirty="0">
              <a:latin typeface="+mn-lt"/>
              <a:cs typeface="+mn-cs"/>
            </a:endParaRPr>
          </a:p>
          <a:p>
            <a:pPr marL="171450" indent="-171450" algn="just" fontAlgn="auto">
              <a:spcBef>
                <a:spcPts val="0"/>
              </a:spcBef>
              <a:spcAft>
                <a:spcPts val="0"/>
              </a:spcAft>
              <a:buFont typeface="Wingdings" panose="05000000000000000000" pitchFamily="2" charset="2"/>
              <a:buChar char="v"/>
              <a:defRPr/>
            </a:pPr>
            <a:endParaRPr lang="en-US" sz="700" b="1" dirty="0">
              <a:latin typeface="+mn-lt"/>
              <a:cs typeface="+mn-cs"/>
            </a:endParaRPr>
          </a:p>
          <a:p>
            <a:pPr marL="285750" indent="-285750" algn="just" fontAlgn="auto">
              <a:spcBef>
                <a:spcPts val="0"/>
              </a:spcBef>
              <a:spcAft>
                <a:spcPts val="0"/>
              </a:spcAft>
              <a:buFont typeface="Wingdings" panose="05000000000000000000" pitchFamily="2" charset="2"/>
              <a:buChar char="v"/>
              <a:defRPr/>
            </a:pPr>
            <a:r>
              <a:rPr lang="en-US" dirty="0">
                <a:latin typeface="+mn-lt"/>
                <a:cs typeface="+mn-cs"/>
              </a:rPr>
              <a:t>It shall be transmitted in electronic data format to the entitled voter of the particular constituency on a real-time basis.</a:t>
            </a:r>
          </a:p>
          <a:p>
            <a:pPr marL="285750" indent="-285750" algn="just" fontAlgn="auto">
              <a:spcBef>
                <a:spcPts val="0"/>
              </a:spcBef>
              <a:spcAft>
                <a:spcPts val="0"/>
              </a:spcAft>
              <a:buFont typeface="Wingdings" panose="05000000000000000000" pitchFamily="2" charset="2"/>
              <a:buChar char="v"/>
              <a:defRPr/>
            </a:pPr>
            <a:endParaRPr lang="en-US" dirty="0">
              <a:latin typeface="+mn-lt"/>
              <a:cs typeface="+mn-cs"/>
            </a:endParaRPr>
          </a:p>
          <a:p>
            <a:pPr marL="285750" indent="-285750" algn="just" fontAlgn="auto">
              <a:spcBef>
                <a:spcPts val="0"/>
              </a:spcBef>
              <a:spcAft>
                <a:spcPts val="0"/>
              </a:spcAft>
              <a:buFont typeface="Wingdings" panose="05000000000000000000" pitchFamily="2" charset="2"/>
              <a:buChar char="v"/>
              <a:defRPr/>
            </a:pPr>
            <a:r>
              <a:rPr lang="en-US" dirty="0">
                <a:latin typeface="+mn-lt"/>
                <a:cs typeface="+mn-cs"/>
              </a:rPr>
              <a:t>The Returning Officer will be generating the PIN and the password protected Electronically Transmitted Postal Ballot for the Service Voters associated to his constituency.</a:t>
            </a:r>
          </a:p>
          <a:p>
            <a:pPr algn="just" fontAlgn="auto">
              <a:spcBef>
                <a:spcPts val="0"/>
              </a:spcBef>
              <a:spcAft>
                <a:spcPts val="0"/>
              </a:spcAft>
              <a:defRPr/>
            </a:pPr>
            <a:endParaRPr lang="en-US" dirty="0">
              <a:latin typeface="+mn-lt"/>
              <a:cs typeface="+mn-cs"/>
            </a:endParaRPr>
          </a:p>
          <a:p>
            <a:pPr marL="285750" indent="-285750" algn="just" fontAlgn="auto">
              <a:spcBef>
                <a:spcPts val="0"/>
              </a:spcBef>
              <a:spcAft>
                <a:spcPts val="0"/>
              </a:spcAft>
              <a:buFont typeface="Wingdings" panose="05000000000000000000" pitchFamily="2" charset="2"/>
              <a:buChar char="v"/>
              <a:defRPr/>
            </a:pPr>
            <a:r>
              <a:rPr lang="en-IN" dirty="0">
                <a:latin typeface="+mn-lt"/>
                <a:cs typeface="+mn-cs"/>
              </a:rPr>
              <a:t>This service voter electoral roll data having association between the Service Voters, Unit Offices and Record Offices will be utilized for the Electronic Transmission Of The Postal Ballot to the Service Voters</a:t>
            </a:r>
            <a:r>
              <a:rPr lang="en-IN" dirty="0" smtClean="0"/>
              <a:t>.</a:t>
            </a:r>
            <a:endParaRPr lang="en-US" dirty="0">
              <a:latin typeface="+mn-lt"/>
              <a:cs typeface="+mn-cs"/>
            </a:endParaRPr>
          </a:p>
          <a:p>
            <a:pPr marL="285750" indent="-285750" algn="just" fontAlgn="auto">
              <a:spcBef>
                <a:spcPts val="0"/>
              </a:spcBef>
              <a:spcAft>
                <a:spcPts val="0"/>
              </a:spcAft>
              <a:buFont typeface="Wingdings" panose="05000000000000000000" pitchFamily="2" charset="2"/>
              <a:buChar char="v"/>
              <a:defRPr/>
            </a:pPr>
            <a:endParaRPr lang="en-US" dirty="0">
              <a:latin typeface="+mn-lt"/>
              <a:cs typeface="+mn-cs"/>
            </a:endParaRPr>
          </a:p>
        </p:txBody>
      </p:sp>
      <p:sp>
        <p:nvSpPr>
          <p:cNvPr id="3" name="TextBox 2"/>
          <p:cNvSpPr txBox="1"/>
          <p:nvPr/>
        </p:nvSpPr>
        <p:spPr>
          <a:xfrm>
            <a:off x="0" y="0"/>
            <a:ext cx="9144000" cy="369888"/>
          </a:xfrm>
          <a:prstGeom prst="rect">
            <a:avLst/>
          </a:prstGeom>
          <a:noFill/>
        </p:spPr>
        <p:txBody>
          <a:bodyPr>
            <a:spAutoFit/>
          </a:bodyPr>
          <a:lstStyle/>
          <a:p>
            <a:pPr algn="ctr" fontAlgn="auto">
              <a:spcBef>
                <a:spcPts val="0"/>
              </a:spcBef>
              <a:spcAft>
                <a:spcPts val="0"/>
              </a:spcAft>
              <a:defRPr/>
            </a:pPr>
            <a:r>
              <a:rPr lang="en-IN" b="1" dirty="0">
                <a:effectLst>
                  <a:outerShdw blurRad="38100" dist="38100" dir="2700000" algn="tl">
                    <a:srgbClr val="000000">
                      <a:alpha val="43137"/>
                    </a:srgbClr>
                  </a:outerShdw>
                </a:effectLst>
                <a:latin typeface="+mn-lt"/>
              </a:rPr>
              <a:t>Electronically Transmitted Postal Ballot System</a:t>
            </a:r>
            <a:endParaRPr lang="en-US"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013806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3012</TotalTime>
  <Words>1902</Words>
  <Application>Microsoft Office PowerPoint</Application>
  <PresentationFormat>On-screen Show (4:3)</PresentationFormat>
  <Paragraphs>212</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Copperplate Gothic Light</vt:lpstr>
      <vt:lpstr>Times New Roman</vt:lpstr>
      <vt:lpstr>Wingdings</vt:lpstr>
      <vt:lpstr>Office Theme</vt:lpstr>
      <vt:lpstr> Electronically Transmitted  Postal Ballot System (ETPBS)</vt:lpstr>
      <vt:lpstr>Amendment to the Conduct of Elections Rules, 1961 regarding e-Postal Ballot Papers for Service Electors  (ECI instruction No. 52/ECI/LET/FUNC/JUD/SDR/2015 dated 10th  November, 2016)</vt:lpstr>
      <vt:lpstr>Time limit for transmission of postal ballots and connected papers through ETPBS  [52/LET/ECI/FUNC/JUD/SDR/2018-Vol.II dt. 09.08.2018]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msrinivasa</dc:creator>
  <cp:lastModifiedBy>AG</cp:lastModifiedBy>
  <cp:revision>525</cp:revision>
  <dcterms:created xsi:type="dcterms:W3CDTF">2015-06-16T06:47:18Z</dcterms:created>
  <dcterms:modified xsi:type="dcterms:W3CDTF">2018-12-02T13:53:08Z</dcterms:modified>
</cp:coreProperties>
</file>